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9" r:id="rId4"/>
  </p:sldMasterIdLst>
  <p:notesMasterIdLst>
    <p:notesMasterId r:id="rId17"/>
  </p:notesMasterIdLst>
  <p:handoutMasterIdLst>
    <p:handoutMasterId r:id="rId18"/>
  </p:handoutMasterIdLst>
  <p:sldIdLst>
    <p:sldId id="500" r:id="rId5"/>
    <p:sldId id="993" r:id="rId6"/>
    <p:sldId id="571" r:id="rId7"/>
    <p:sldId id="1039" r:id="rId8"/>
    <p:sldId id="1040" r:id="rId9"/>
    <p:sldId id="1030" r:id="rId10"/>
    <p:sldId id="1041" r:id="rId11"/>
    <p:sldId id="1021" r:id="rId12"/>
    <p:sldId id="1022" r:id="rId13"/>
    <p:sldId id="1042" r:id="rId14"/>
    <p:sldId id="1044" r:id="rId15"/>
    <p:sldId id="1045" r:id="rId16"/>
  </p:sldIdLst>
  <p:sldSz cx="9144000" cy="5143500" type="screen16x9"/>
  <p:notesSz cx="6797675" cy="9926638"/>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94D1"/>
    <a:srgbClr val="22568B"/>
    <a:srgbClr val="62A9D5"/>
    <a:srgbClr val="1B3D78"/>
    <a:srgbClr val="3DB7E4"/>
    <a:srgbClr val="50B4C9"/>
    <a:srgbClr val="5C458F"/>
    <a:srgbClr val="002060"/>
    <a:srgbClr val="EC952B"/>
    <a:srgbClr val="F0AF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autoAdjust="0"/>
    <p:restoredTop sz="52164" autoAdjust="0"/>
  </p:normalViewPr>
  <p:slideViewPr>
    <p:cSldViewPr snapToGrid="0" snapToObjects="1">
      <p:cViewPr varScale="1">
        <p:scale>
          <a:sx n="74" d="100"/>
          <a:sy n="74" d="100"/>
        </p:scale>
        <p:origin x="2580" y="60"/>
      </p:cViewPr>
      <p:guideLst>
        <p:guide orient="horz" pos="1620"/>
        <p:guide pos="2880"/>
      </p:guideLst>
    </p:cSldViewPr>
  </p:slideViewPr>
  <p:outlineViewPr>
    <p:cViewPr>
      <p:scale>
        <a:sx n="33" d="100"/>
        <a:sy n="33" d="100"/>
      </p:scale>
      <p:origin x="0" y="3990"/>
    </p:cViewPr>
  </p:outlineViewPr>
  <p:notesTextViewPr>
    <p:cViewPr>
      <p:scale>
        <a:sx n="100" d="100"/>
        <a:sy n="100" d="100"/>
      </p:scale>
      <p:origin x="0" y="0"/>
    </p:cViewPr>
  </p:notesTextViewPr>
  <p:gridSpacing cx="72237" cy="72237"/>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 Boen" userId="f3ba5a88-dbd6-47dd-871a-e364d5b391b4" providerId="ADAL" clId="{1D3D4434-7C27-494B-97EE-2D78300C3E79}"/>
    <pc:docChg chg="undo custSel addSld delSld modSld">
      <pc:chgData name="Filip Boen" userId="f3ba5a88-dbd6-47dd-871a-e364d5b391b4" providerId="ADAL" clId="{1D3D4434-7C27-494B-97EE-2D78300C3E79}" dt="2022-03-15T15:56:30.995" v="5779" actId="20577"/>
      <pc:docMkLst>
        <pc:docMk/>
      </pc:docMkLst>
      <pc:sldChg chg="addSp delSp modSp">
        <pc:chgData name="Filip Boen" userId="f3ba5a88-dbd6-47dd-871a-e364d5b391b4" providerId="ADAL" clId="{1D3D4434-7C27-494B-97EE-2D78300C3E79}" dt="2022-03-15T15:42:19.482" v="5655" actId="20577"/>
        <pc:sldMkLst>
          <pc:docMk/>
          <pc:sldMk cId="3120472011" sldId="500"/>
        </pc:sldMkLst>
        <pc:spChg chg="mod">
          <ac:chgData name="Filip Boen" userId="f3ba5a88-dbd6-47dd-871a-e364d5b391b4" providerId="ADAL" clId="{1D3D4434-7C27-494B-97EE-2D78300C3E79}" dt="2022-03-11T16:48:54.456" v="92" actId="20577"/>
          <ac:spMkLst>
            <pc:docMk/>
            <pc:sldMk cId="3120472011" sldId="500"/>
            <ac:spMk id="10" creationId="{00000000-0000-0000-0000-000000000000}"/>
          </ac:spMkLst>
        </pc:spChg>
        <pc:spChg chg="mod">
          <ac:chgData name="Filip Boen" userId="f3ba5a88-dbd6-47dd-871a-e364d5b391b4" providerId="ADAL" clId="{1D3D4434-7C27-494B-97EE-2D78300C3E79}" dt="2022-03-15T15:42:19.482" v="5655" actId="20577"/>
          <ac:spMkLst>
            <pc:docMk/>
            <pc:sldMk cId="3120472011" sldId="500"/>
            <ac:spMk id="16" creationId="{00000000-0000-0000-0000-000000000000}"/>
          </ac:spMkLst>
        </pc:spChg>
        <pc:picChg chg="add mod">
          <ac:chgData name="Filip Boen" userId="f3ba5a88-dbd6-47dd-871a-e364d5b391b4" providerId="ADAL" clId="{1D3D4434-7C27-494B-97EE-2D78300C3E79}" dt="2022-03-11T16:54:05.869" v="125" actId="14861"/>
          <ac:picMkLst>
            <pc:docMk/>
            <pc:sldMk cId="3120472011" sldId="500"/>
            <ac:picMk id="2" creationId="{8B0A2545-3CB2-4450-8416-52DEEA30DEA8}"/>
          </ac:picMkLst>
        </pc:picChg>
        <pc:picChg chg="del">
          <ac:chgData name="Filip Boen" userId="f3ba5a88-dbd6-47dd-871a-e364d5b391b4" providerId="ADAL" clId="{1D3D4434-7C27-494B-97EE-2D78300C3E79}" dt="2022-03-11T16:51:14.305" v="93"/>
          <ac:picMkLst>
            <pc:docMk/>
            <pc:sldMk cId="3120472011" sldId="500"/>
            <ac:picMk id="1026" creationId="{5987DC3C-9DA2-4CB3-93B1-47D4BAE9E1A2}"/>
          </ac:picMkLst>
        </pc:picChg>
      </pc:sldChg>
      <pc:sldChg chg="modSp modNotes modNotesTx">
        <pc:chgData name="Filip Boen" userId="f3ba5a88-dbd6-47dd-871a-e364d5b391b4" providerId="ADAL" clId="{1D3D4434-7C27-494B-97EE-2D78300C3E79}" dt="2022-03-14T10:48:31.560" v="3892" actId="20577"/>
        <pc:sldMkLst>
          <pc:docMk/>
          <pc:sldMk cId="3514699037" sldId="571"/>
        </pc:sldMkLst>
        <pc:spChg chg="mod">
          <ac:chgData name="Filip Boen" userId="f3ba5a88-dbd6-47dd-871a-e364d5b391b4" providerId="ADAL" clId="{1D3D4434-7C27-494B-97EE-2D78300C3E79}" dt="2022-03-11T17:00:29.058" v="873" actId="20577"/>
          <ac:spMkLst>
            <pc:docMk/>
            <pc:sldMk cId="3514699037" sldId="571"/>
            <ac:spMk id="7" creationId="{E16374FD-3178-4334-92FB-6FF2D87998B8}"/>
          </ac:spMkLst>
        </pc:spChg>
        <pc:spChg chg="mod">
          <ac:chgData name="Filip Boen" userId="f3ba5a88-dbd6-47dd-871a-e364d5b391b4" providerId="ADAL" clId="{1D3D4434-7C27-494B-97EE-2D78300C3E79}" dt="2022-03-14T10:48:31.560" v="3892" actId="20577"/>
          <ac:spMkLst>
            <pc:docMk/>
            <pc:sldMk cId="3514699037" sldId="571"/>
            <ac:spMk id="9" creationId="{9E1FB00C-FB00-47C6-88BF-17239AD5F695}"/>
          </ac:spMkLst>
        </pc:spChg>
        <pc:spChg chg="mod">
          <ac:chgData name="Filip Boen" userId="f3ba5a88-dbd6-47dd-871a-e364d5b391b4" providerId="ADAL" clId="{1D3D4434-7C27-494B-97EE-2D78300C3E79}" dt="2022-03-11T17:01:56.240" v="904" actId="20577"/>
          <ac:spMkLst>
            <pc:docMk/>
            <pc:sldMk cId="3514699037" sldId="571"/>
            <ac:spMk id="10" creationId="{8F590BBE-DFF9-4E01-91C4-3D5760711361}"/>
          </ac:spMkLst>
        </pc:spChg>
      </pc:sldChg>
      <pc:sldChg chg="addSp delSp modSp del modAnim modNotes modNotesTx">
        <pc:chgData name="Filip Boen" userId="f3ba5a88-dbd6-47dd-871a-e364d5b391b4" providerId="ADAL" clId="{1D3D4434-7C27-494B-97EE-2D78300C3E79}" dt="2022-03-14T10:51:30.432" v="3916" actId="2696"/>
        <pc:sldMkLst>
          <pc:docMk/>
          <pc:sldMk cId="472659591" sldId="577"/>
        </pc:sldMkLst>
        <pc:spChg chg="add mod">
          <ac:chgData name="Filip Boen" userId="f3ba5a88-dbd6-47dd-871a-e364d5b391b4" providerId="ADAL" clId="{1D3D4434-7C27-494B-97EE-2D78300C3E79}" dt="2022-03-14T10:51:13.916" v="3910"/>
          <ac:spMkLst>
            <pc:docMk/>
            <pc:sldMk cId="472659591" sldId="577"/>
            <ac:spMk id="2" creationId="{99457538-58F8-44E1-B616-C22828ABA20C}"/>
          </ac:spMkLst>
        </pc:spChg>
        <pc:spChg chg="del">
          <ac:chgData name="Filip Boen" userId="f3ba5a88-dbd6-47dd-871a-e364d5b391b4" providerId="ADAL" clId="{1D3D4434-7C27-494B-97EE-2D78300C3E79}" dt="2022-03-14T10:51:13.916" v="3910"/>
          <ac:spMkLst>
            <pc:docMk/>
            <pc:sldMk cId="472659591" sldId="577"/>
            <ac:spMk id="8" creationId="{362AEFA4-322C-4D50-8767-6B0634F1FBA0}"/>
          </ac:spMkLst>
        </pc:spChg>
        <pc:spChg chg="mod">
          <ac:chgData name="Filip Boen" userId="f3ba5a88-dbd6-47dd-871a-e364d5b391b4" providerId="ADAL" clId="{1D3D4434-7C27-494B-97EE-2D78300C3E79}" dt="2022-03-11T17:28:35.083" v="3879" actId="20577"/>
          <ac:spMkLst>
            <pc:docMk/>
            <pc:sldMk cId="472659591" sldId="577"/>
            <ac:spMk id="9" creationId="{9E1FB00C-FB00-47C6-88BF-17239AD5F695}"/>
          </ac:spMkLst>
        </pc:spChg>
        <pc:picChg chg="del">
          <ac:chgData name="Filip Boen" userId="f3ba5a88-dbd6-47dd-871a-e364d5b391b4" providerId="ADAL" clId="{1D3D4434-7C27-494B-97EE-2D78300C3E79}" dt="2022-03-11T17:28:39.779" v="3881"/>
          <ac:picMkLst>
            <pc:docMk/>
            <pc:sldMk cId="472659591" sldId="577"/>
            <ac:picMk id="7170" creationId="{14C99903-0190-4002-8117-32538417F55F}"/>
          </ac:picMkLst>
        </pc:picChg>
        <pc:picChg chg="del">
          <ac:chgData name="Filip Boen" userId="f3ba5a88-dbd6-47dd-871a-e364d5b391b4" providerId="ADAL" clId="{1D3D4434-7C27-494B-97EE-2D78300C3E79}" dt="2022-03-11T17:28:38.175" v="3880"/>
          <ac:picMkLst>
            <pc:docMk/>
            <pc:sldMk cId="472659591" sldId="577"/>
            <ac:picMk id="7172" creationId="{4B1615E0-05E7-4E41-A9F4-7EC2C1B2559A}"/>
          </ac:picMkLst>
        </pc:picChg>
      </pc:sldChg>
      <pc:sldChg chg="addSp delSp modSp modNotes modNotesTx">
        <pc:chgData name="Filip Boen" userId="f3ba5a88-dbd6-47dd-871a-e364d5b391b4" providerId="ADAL" clId="{1D3D4434-7C27-494B-97EE-2D78300C3E79}" dt="2022-03-14T10:49:10.690" v="3895" actId="27636"/>
        <pc:sldMkLst>
          <pc:docMk/>
          <pc:sldMk cId="3972013265" sldId="993"/>
        </pc:sldMkLst>
        <pc:spChg chg="mod">
          <ac:chgData name="Filip Boen" userId="f3ba5a88-dbd6-47dd-871a-e364d5b391b4" providerId="ADAL" clId="{1D3D4434-7C27-494B-97EE-2D78300C3E79}" dt="2022-03-14T10:48:09.460" v="3888" actId="20577"/>
          <ac:spMkLst>
            <pc:docMk/>
            <pc:sldMk cId="3972013265" sldId="993"/>
            <ac:spMk id="9" creationId="{9E1FB00C-FB00-47C6-88BF-17239AD5F695}"/>
          </ac:spMkLst>
        </pc:spChg>
        <pc:picChg chg="add mod">
          <ac:chgData name="Filip Boen" userId="f3ba5a88-dbd6-47dd-871a-e364d5b391b4" providerId="ADAL" clId="{1D3D4434-7C27-494B-97EE-2D78300C3E79}" dt="2022-03-14T10:48:18.405" v="3890" actId="14100"/>
          <ac:picMkLst>
            <pc:docMk/>
            <pc:sldMk cId="3972013265" sldId="993"/>
            <ac:picMk id="2" creationId="{355F5659-ED30-4705-A204-E201E59B00F8}"/>
          </ac:picMkLst>
        </pc:picChg>
        <pc:picChg chg="del">
          <ac:chgData name="Filip Boen" userId="f3ba5a88-dbd6-47dd-871a-e364d5b391b4" providerId="ADAL" clId="{1D3D4434-7C27-494B-97EE-2D78300C3E79}" dt="2022-03-11T16:55:05.800" v="126"/>
          <ac:picMkLst>
            <pc:docMk/>
            <pc:sldMk cId="3972013265" sldId="993"/>
            <ac:picMk id="2050" creationId="{F5412AA1-81B1-46B7-8175-55D4C37D1B8F}"/>
          </ac:picMkLst>
        </pc:picChg>
      </pc:sldChg>
      <pc:sldChg chg="addSp modSp modAnim modNotes modNotesTx">
        <pc:chgData name="Filip Boen" userId="f3ba5a88-dbd6-47dd-871a-e364d5b391b4" providerId="ADAL" clId="{1D3D4434-7C27-494B-97EE-2D78300C3E79}" dt="2022-03-14T10:56:50.374" v="4287" actId="14100"/>
        <pc:sldMkLst>
          <pc:docMk/>
          <pc:sldMk cId="649956759" sldId="1021"/>
        </pc:sldMkLst>
        <pc:spChg chg="mod">
          <ac:chgData name="Filip Boen" userId="f3ba5a88-dbd6-47dd-871a-e364d5b391b4" providerId="ADAL" clId="{1D3D4434-7C27-494B-97EE-2D78300C3E79}" dt="2022-03-11T17:23:58.701" v="3398" actId="20577"/>
          <ac:spMkLst>
            <pc:docMk/>
            <pc:sldMk cId="649956759" sldId="1021"/>
            <ac:spMk id="7" creationId="{E16374FD-3178-4334-92FB-6FF2D87998B8}"/>
          </ac:spMkLst>
        </pc:spChg>
        <pc:spChg chg="mod">
          <ac:chgData name="Filip Boen" userId="f3ba5a88-dbd6-47dd-871a-e364d5b391b4" providerId="ADAL" clId="{1D3D4434-7C27-494B-97EE-2D78300C3E79}" dt="2022-03-14T10:53:47.380" v="4255" actId="20577"/>
          <ac:spMkLst>
            <pc:docMk/>
            <pc:sldMk cId="649956759" sldId="1021"/>
            <ac:spMk id="9" creationId="{9E1FB00C-FB00-47C6-88BF-17239AD5F695}"/>
          </ac:spMkLst>
        </pc:spChg>
        <pc:picChg chg="add mod">
          <ac:chgData name="Filip Boen" userId="f3ba5a88-dbd6-47dd-871a-e364d5b391b4" providerId="ADAL" clId="{1D3D4434-7C27-494B-97EE-2D78300C3E79}" dt="2022-03-14T10:56:50.374" v="4287" actId="14100"/>
          <ac:picMkLst>
            <pc:docMk/>
            <pc:sldMk cId="649956759" sldId="1021"/>
            <ac:picMk id="1026" creationId="{023A3056-EEEB-4FE3-AF29-CB7CB7DE3861}"/>
          </ac:picMkLst>
        </pc:picChg>
      </pc:sldChg>
      <pc:sldChg chg="modSp modAnim modNotes modNotesTx">
        <pc:chgData name="Filip Boen" userId="f3ba5a88-dbd6-47dd-871a-e364d5b391b4" providerId="ADAL" clId="{1D3D4434-7C27-494B-97EE-2D78300C3E79}" dt="2022-03-15T15:56:06.601" v="5699" actId="20577"/>
        <pc:sldMkLst>
          <pc:docMk/>
          <pc:sldMk cId="218618818" sldId="1022"/>
        </pc:sldMkLst>
        <pc:spChg chg="mod">
          <ac:chgData name="Filip Boen" userId="f3ba5a88-dbd6-47dd-871a-e364d5b391b4" providerId="ADAL" clId="{1D3D4434-7C27-494B-97EE-2D78300C3E79}" dt="2022-03-15T15:56:06.601" v="5699" actId="20577"/>
          <ac:spMkLst>
            <pc:docMk/>
            <pc:sldMk cId="218618818" sldId="1022"/>
            <ac:spMk id="7" creationId="{E16374FD-3178-4334-92FB-6FF2D87998B8}"/>
          </ac:spMkLst>
        </pc:spChg>
        <pc:spChg chg="mod">
          <ac:chgData name="Filip Boen" userId="f3ba5a88-dbd6-47dd-871a-e364d5b391b4" providerId="ADAL" clId="{1D3D4434-7C27-494B-97EE-2D78300C3E79}" dt="2022-03-14T11:02:02.870" v="4967" actId="207"/>
          <ac:spMkLst>
            <pc:docMk/>
            <pc:sldMk cId="218618818" sldId="1022"/>
            <ac:spMk id="9" creationId="{9E1FB00C-FB00-47C6-88BF-17239AD5F695}"/>
          </ac:spMkLst>
        </pc:spChg>
        <pc:spChg chg="mod">
          <ac:chgData name="Filip Boen" userId="f3ba5a88-dbd6-47dd-871a-e364d5b391b4" providerId="ADAL" clId="{1D3D4434-7C27-494B-97EE-2D78300C3E79}" dt="2022-03-11T17:25:02.761" v="3668" actId="20577"/>
          <ac:spMkLst>
            <pc:docMk/>
            <pc:sldMk cId="218618818" sldId="1022"/>
            <ac:spMk id="10" creationId="{8F590BBE-DFF9-4E01-91C4-3D5760711361}"/>
          </ac:spMkLst>
        </pc:spChg>
      </pc:sldChg>
      <pc:sldChg chg="delSp modSp modAnim modNotes modNotesTx">
        <pc:chgData name="Filip Boen" userId="f3ba5a88-dbd6-47dd-871a-e364d5b391b4" providerId="ADAL" clId="{1D3D4434-7C27-494B-97EE-2D78300C3E79}" dt="2022-03-14T10:49:49.006" v="3906" actId="113"/>
        <pc:sldMkLst>
          <pc:docMk/>
          <pc:sldMk cId="1099650180" sldId="1030"/>
        </pc:sldMkLst>
        <pc:spChg chg="mod">
          <ac:chgData name="Filip Boen" userId="f3ba5a88-dbd6-47dd-871a-e364d5b391b4" providerId="ADAL" clId="{1D3D4434-7C27-494B-97EE-2D78300C3E79}" dt="2022-03-14T10:49:49.006" v="3906" actId="113"/>
          <ac:spMkLst>
            <pc:docMk/>
            <pc:sldMk cId="1099650180" sldId="1030"/>
            <ac:spMk id="9" creationId="{9E1FB00C-FB00-47C6-88BF-17239AD5F695}"/>
          </ac:spMkLst>
        </pc:spChg>
        <pc:spChg chg="mod">
          <ac:chgData name="Filip Boen" userId="f3ba5a88-dbd6-47dd-871a-e364d5b391b4" providerId="ADAL" clId="{1D3D4434-7C27-494B-97EE-2D78300C3E79}" dt="2022-03-11T17:16:33.991" v="2380" actId="20577"/>
          <ac:spMkLst>
            <pc:docMk/>
            <pc:sldMk cId="1099650180" sldId="1030"/>
            <ac:spMk id="10" creationId="{8F590BBE-DFF9-4E01-91C4-3D5760711361}"/>
          </ac:spMkLst>
        </pc:spChg>
        <pc:picChg chg="del">
          <ac:chgData name="Filip Boen" userId="f3ba5a88-dbd6-47dd-871a-e364d5b391b4" providerId="ADAL" clId="{1D3D4434-7C27-494B-97EE-2D78300C3E79}" dt="2022-03-11T17:16:09.647" v="2282"/>
          <ac:picMkLst>
            <pc:docMk/>
            <pc:sldMk cId="1099650180" sldId="1030"/>
            <ac:picMk id="16" creationId="{B7FB13AA-84E3-4BF8-9B9D-6BEC1F4227C9}"/>
          </ac:picMkLst>
        </pc:picChg>
      </pc:sldChg>
      <pc:sldChg chg="modSp add modNotes modNotesTx">
        <pc:chgData name="Filip Boen" userId="f3ba5a88-dbd6-47dd-871a-e364d5b391b4" providerId="ADAL" clId="{1D3D4434-7C27-494B-97EE-2D78300C3E79}" dt="2022-03-14T10:49:11.074" v="3896" actId="27636"/>
        <pc:sldMkLst>
          <pc:docMk/>
          <pc:sldMk cId="1917558237" sldId="1039"/>
        </pc:sldMkLst>
        <pc:spChg chg="mod">
          <ac:chgData name="Filip Boen" userId="f3ba5a88-dbd6-47dd-871a-e364d5b391b4" providerId="ADAL" clId="{1D3D4434-7C27-494B-97EE-2D78300C3E79}" dt="2022-03-11T17:08:58.103" v="1641" actId="20577"/>
          <ac:spMkLst>
            <pc:docMk/>
            <pc:sldMk cId="1917558237" sldId="1039"/>
            <ac:spMk id="7" creationId="{E16374FD-3178-4334-92FB-6FF2D87998B8}"/>
          </ac:spMkLst>
        </pc:spChg>
        <pc:spChg chg="mod">
          <ac:chgData name="Filip Boen" userId="f3ba5a88-dbd6-47dd-871a-e364d5b391b4" providerId="ADAL" clId="{1D3D4434-7C27-494B-97EE-2D78300C3E79}" dt="2022-03-14T10:48:50.308" v="3893" actId="113"/>
          <ac:spMkLst>
            <pc:docMk/>
            <pc:sldMk cId="1917558237" sldId="1039"/>
            <ac:spMk id="9" creationId="{9E1FB00C-FB00-47C6-88BF-17239AD5F695}"/>
          </ac:spMkLst>
        </pc:spChg>
        <pc:spChg chg="mod">
          <ac:chgData name="Filip Boen" userId="f3ba5a88-dbd6-47dd-871a-e364d5b391b4" providerId="ADAL" clId="{1D3D4434-7C27-494B-97EE-2D78300C3E79}" dt="2022-03-11T17:09:27.090" v="1723" actId="20577"/>
          <ac:spMkLst>
            <pc:docMk/>
            <pc:sldMk cId="1917558237" sldId="1039"/>
            <ac:spMk id="10" creationId="{8F590BBE-DFF9-4E01-91C4-3D5760711361}"/>
          </ac:spMkLst>
        </pc:spChg>
      </pc:sldChg>
      <pc:sldChg chg="addSp delSp modSp add">
        <pc:chgData name="Filip Boen" userId="f3ba5a88-dbd6-47dd-871a-e364d5b391b4" providerId="ADAL" clId="{1D3D4434-7C27-494B-97EE-2D78300C3E79}" dt="2022-03-11T17:12:30.055" v="1736"/>
        <pc:sldMkLst>
          <pc:docMk/>
          <pc:sldMk cId="2254135555" sldId="1040"/>
        </pc:sldMkLst>
        <pc:spChg chg="del">
          <ac:chgData name="Filip Boen" userId="f3ba5a88-dbd6-47dd-871a-e364d5b391b4" providerId="ADAL" clId="{1D3D4434-7C27-494B-97EE-2D78300C3E79}" dt="2022-03-11T17:12:30.055" v="1736"/>
          <ac:spMkLst>
            <pc:docMk/>
            <pc:sldMk cId="2254135555" sldId="1040"/>
            <ac:spMk id="2" creationId="{A6DEEA97-8AF4-428C-8666-D22826B20E2E}"/>
          </ac:spMkLst>
        </pc:spChg>
        <pc:spChg chg="del">
          <ac:chgData name="Filip Boen" userId="f3ba5a88-dbd6-47dd-871a-e364d5b391b4" providerId="ADAL" clId="{1D3D4434-7C27-494B-97EE-2D78300C3E79}" dt="2022-03-11T17:12:23.059" v="1732"/>
          <ac:spMkLst>
            <pc:docMk/>
            <pc:sldMk cId="2254135555" sldId="1040"/>
            <ac:spMk id="3" creationId="{D97393C0-D89E-40A7-BF68-A10404FDD0EA}"/>
          </ac:spMkLst>
        </pc:spChg>
        <pc:picChg chg="add mod">
          <ac:chgData name="Filip Boen" userId="f3ba5a88-dbd6-47dd-871a-e364d5b391b4" providerId="ADAL" clId="{1D3D4434-7C27-494B-97EE-2D78300C3E79}" dt="2022-03-11T17:12:27.754" v="1735" actId="14100"/>
          <ac:picMkLst>
            <pc:docMk/>
            <pc:sldMk cId="2254135555" sldId="1040"/>
            <ac:picMk id="4" creationId="{6A9AE5A4-440F-4AB0-81D3-CAECBCA929B8}"/>
          </ac:picMkLst>
        </pc:picChg>
      </pc:sldChg>
      <pc:sldChg chg="addSp delSp modSp add modAnim modNotes">
        <pc:chgData name="Filip Boen" userId="f3ba5a88-dbd6-47dd-871a-e364d5b391b4" providerId="ADAL" clId="{1D3D4434-7C27-494B-97EE-2D78300C3E79}" dt="2022-03-14T11:38:10.472" v="5648" actId="1076"/>
        <pc:sldMkLst>
          <pc:docMk/>
          <pc:sldMk cId="3928191910" sldId="1041"/>
        </pc:sldMkLst>
        <pc:spChg chg="mod">
          <ac:chgData name="Filip Boen" userId="f3ba5a88-dbd6-47dd-871a-e364d5b391b4" providerId="ADAL" clId="{1D3D4434-7C27-494B-97EE-2D78300C3E79}" dt="2022-03-11T17:23:33.602" v="3347" actId="5793"/>
          <ac:spMkLst>
            <pc:docMk/>
            <pc:sldMk cId="3928191910" sldId="1041"/>
            <ac:spMk id="9" creationId="{9E1FB00C-FB00-47C6-88BF-17239AD5F695}"/>
          </ac:spMkLst>
        </pc:spChg>
        <pc:spChg chg="mod">
          <ac:chgData name="Filip Boen" userId="f3ba5a88-dbd6-47dd-871a-e364d5b391b4" providerId="ADAL" clId="{1D3D4434-7C27-494B-97EE-2D78300C3E79}" dt="2022-03-11T17:22:12.728" v="3092" actId="20577"/>
          <ac:spMkLst>
            <pc:docMk/>
            <pc:sldMk cId="3928191910" sldId="1041"/>
            <ac:spMk id="10" creationId="{8F590BBE-DFF9-4E01-91C4-3D5760711361}"/>
          </ac:spMkLst>
        </pc:spChg>
        <pc:picChg chg="add del mod">
          <ac:chgData name="Filip Boen" userId="f3ba5a88-dbd6-47dd-871a-e364d5b391b4" providerId="ADAL" clId="{1D3D4434-7C27-494B-97EE-2D78300C3E79}" dt="2022-03-14T11:37:34.273" v="5632"/>
          <ac:picMkLst>
            <pc:docMk/>
            <pc:sldMk cId="3928191910" sldId="1041"/>
            <ac:picMk id="2050" creationId="{3822B044-2516-488C-84B4-772DEA1CF7DA}"/>
          </ac:picMkLst>
        </pc:picChg>
        <pc:picChg chg="add mod">
          <ac:chgData name="Filip Boen" userId="f3ba5a88-dbd6-47dd-871a-e364d5b391b4" providerId="ADAL" clId="{1D3D4434-7C27-494B-97EE-2D78300C3E79}" dt="2022-03-14T11:38:10.472" v="5648" actId="1076"/>
          <ac:picMkLst>
            <pc:docMk/>
            <pc:sldMk cId="3928191910" sldId="1041"/>
            <ac:picMk id="2052" creationId="{026BD4A4-47A7-4F59-B5C0-9121B542293F}"/>
          </ac:picMkLst>
        </pc:picChg>
      </pc:sldChg>
      <pc:sldChg chg="addSp delSp modSp add modAnim modNotes modNotesTx">
        <pc:chgData name="Filip Boen" userId="f3ba5a88-dbd6-47dd-871a-e364d5b391b4" providerId="ADAL" clId="{1D3D4434-7C27-494B-97EE-2D78300C3E79}" dt="2022-03-15T15:56:17.524" v="5736" actId="20577"/>
        <pc:sldMkLst>
          <pc:docMk/>
          <pc:sldMk cId="512315234" sldId="1042"/>
        </pc:sldMkLst>
        <pc:spChg chg="mod">
          <ac:chgData name="Filip Boen" userId="f3ba5a88-dbd6-47dd-871a-e364d5b391b4" providerId="ADAL" clId="{1D3D4434-7C27-494B-97EE-2D78300C3E79}" dt="2022-03-11T17:26:16.097" v="3792" actId="20577"/>
          <ac:spMkLst>
            <pc:docMk/>
            <pc:sldMk cId="512315234" sldId="1042"/>
            <ac:spMk id="2" creationId="{46EB3ACC-4467-CB45-B868-05F3C30EDD8D}"/>
          </ac:spMkLst>
        </pc:spChg>
        <pc:spChg chg="mod">
          <ac:chgData name="Filip Boen" userId="f3ba5a88-dbd6-47dd-871a-e364d5b391b4" providerId="ADAL" clId="{1D3D4434-7C27-494B-97EE-2D78300C3E79}" dt="2022-03-15T15:56:17.524" v="5736" actId="20577"/>
          <ac:spMkLst>
            <pc:docMk/>
            <pc:sldMk cId="512315234" sldId="1042"/>
            <ac:spMk id="7" creationId="{E16374FD-3178-4334-92FB-6FF2D87998B8}"/>
          </ac:spMkLst>
        </pc:spChg>
        <pc:spChg chg="mod">
          <ac:chgData name="Filip Boen" userId="f3ba5a88-dbd6-47dd-871a-e364d5b391b4" providerId="ADAL" clId="{1D3D4434-7C27-494B-97EE-2D78300C3E79}" dt="2022-03-14T11:03:34.371" v="5222" actId="20577"/>
          <ac:spMkLst>
            <pc:docMk/>
            <pc:sldMk cId="512315234" sldId="1042"/>
            <ac:spMk id="9" creationId="{9E1FB00C-FB00-47C6-88BF-17239AD5F695}"/>
          </ac:spMkLst>
        </pc:spChg>
        <pc:spChg chg="mod">
          <ac:chgData name="Filip Boen" userId="f3ba5a88-dbd6-47dd-871a-e364d5b391b4" providerId="ADAL" clId="{1D3D4434-7C27-494B-97EE-2D78300C3E79}" dt="2022-03-14T10:50:27.442" v="3908" actId="113"/>
          <ac:spMkLst>
            <pc:docMk/>
            <pc:sldMk cId="512315234" sldId="1042"/>
            <ac:spMk id="10" creationId="{8F590BBE-DFF9-4E01-91C4-3D5760711361}"/>
          </ac:spMkLst>
        </pc:spChg>
        <pc:graphicFrameChg chg="add del mod modGraphic">
          <ac:chgData name="Filip Boen" userId="f3ba5a88-dbd6-47dd-871a-e364d5b391b4" providerId="ADAL" clId="{1D3D4434-7C27-494B-97EE-2D78300C3E79}" dt="2022-03-14T11:38:34.480" v="5653"/>
          <ac:graphicFrameMkLst>
            <pc:docMk/>
            <pc:sldMk cId="512315234" sldId="1042"/>
            <ac:graphicFrameMk id="5" creationId="{48807C38-A847-44C9-8CE6-BFF86F323CF2}"/>
          </ac:graphicFrameMkLst>
        </pc:graphicFrameChg>
        <pc:picChg chg="add mod">
          <ac:chgData name="Filip Boen" userId="f3ba5a88-dbd6-47dd-871a-e364d5b391b4" providerId="ADAL" clId="{1D3D4434-7C27-494B-97EE-2D78300C3E79}" dt="2022-03-14T11:38:14.792" v="5649" actId="1076"/>
          <ac:picMkLst>
            <pc:docMk/>
            <pc:sldMk cId="512315234" sldId="1042"/>
            <ac:picMk id="8" creationId="{86C36EEA-67F6-4AC2-8F7F-F7FFD3265C1B}"/>
          </ac:picMkLst>
        </pc:picChg>
      </pc:sldChg>
      <pc:sldChg chg="addSp delSp modSp add modAnim modNotes modNotesTx">
        <pc:chgData name="Filip Boen" userId="f3ba5a88-dbd6-47dd-871a-e364d5b391b4" providerId="ADAL" clId="{1D3D4434-7C27-494B-97EE-2D78300C3E79}" dt="2022-03-15T15:56:30.995" v="5779" actId="20577"/>
        <pc:sldMkLst>
          <pc:docMk/>
          <pc:sldMk cId="985860568" sldId="1044"/>
        </pc:sldMkLst>
        <pc:spChg chg="mod">
          <ac:chgData name="Filip Boen" userId="f3ba5a88-dbd6-47dd-871a-e364d5b391b4" providerId="ADAL" clId="{1D3D4434-7C27-494B-97EE-2D78300C3E79}" dt="2022-03-11T17:27:09.464" v="3799" actId="20577"/>
          <ac:spMkLst>
            <pc:docMk/>
            <pc:sldMk cId="985860568" sldId="1044"/>
            <ac:spMk id="2" creationId="{46EB3ACC-4467-CB45-B868-05F3C30EDD8D}"/>
          </ac:spMkLst>
        </pc:spChg>
        <pc:spChg chg="mod">
          <ac:chgData name="Filip Boen" userId="f3ba5a88-dbd6-47dd-871a-e364d5b391b4" providerId="ADAL" clId="{1D3D4434-7C27-494B-97EE-2D78300C3E79}" dt="2022-03-15T15:56:30.995" v="5779" actId="20577"/>
          <ac:spMkLst>
            <pc:docMk/>
            <pc:sldMk cId="985860568" sldId="1044"/>
            <ac:spMk id="7" creationId="{E16374FD-3178-4334-92FB-6FF2D87998B8}"/>
          </ac:spMkLst>
        </pc:spChg>
        <pc:spChg chg="add mod">
          <ac:chgData name="Filip Boen" userId="f3ba5a88-dbd6-47dd-871a-e364d5b391b4" providerId="ADAL" clId="{1D3D4434-7C27-494B-97EE-2D78300C3E79}" dt="2022-03-14T11:37:16.107" v="5616" actId="14100"/>
          <ac:spMkLst>
            <pc:docMk/>
            <pc:sldMk cId="985860568" sldId="1044"/>
            <ac:spMk id="8" creationId="{16853ED1-B94B-44B8-AB0E-2DCF26D35E70}"/>
          </ac:spMkLst>
        </pc:spChg>
        <pc:spChg chg="mod">
          <ac:chgData name="Filip Boen" userId="f3ba5a88-dbd6-47dd-871a-e364d5b391b4" providerId="ADAL" clId="{1D3D4434-7C27-494B-97EE-2D78300C3E79}" dt="2022-03-14T11:34:05.694" v="5226" actId="20577"/>
          <ac:spMkLst>
            <pc:docMk/>
            <pc:sldMk cId="985860568" sldId="1044"/>
            <ac:spMk id="9" creationId="{9E1FB00C-FB00-47C6-88BF-17239AD5F695}"/>
          </ac:spMkLst>
        </pc:spChg>
        <pc:spChg chg="mod">
          <ac:chgData name="Filip Boen" userId="f3ba5a88-dbd6-47dd-871a-e364d5b391b4" providerId="ADAL" clId="{1D3D4434-7C27-494B-97EE-2D78300C3E79}" dt="2022-03-14T10:50:20.001" v="3907" actId="113"/>
          <ac:spMkLst>
            <pc:docMk/>
            <pc:sldMk cId="985860568" sldId="1044"/>
            <ac:spMk id="10" creationId="{8F590BBE-DFF9-4E01-91C4-3D5760711361}"/>
          </ac:spMkLst>
        </pc:spChg>
        <pc:picChg chg="add del mod">
          <ac:chgData name="Filip Boen" userId="f3ba5a88-dbd6-47dd-871a-e364d5b391b4" providerId="ADAL" clId="{1D3D4434-7C27-494B-97EE-2D78300C3E79}" dt="2022-03-14T11:37:18.019" v="5617"/>
          <ac:picMkLst>
            <pc:docMk/>
            <pc:sldMk cId="985860568" sldId="1044"/>
            <ac:picMk id="3074" creationId="{9FA7558B-DD11-403A-AF4E-85C1CB56D97B}"/>
          </ac:picMkLst>
        </pc:picChg>
        <pc:picChg chg="add mod">
          <ac:chgData name="Filip Boen" userId="f3ba5a88-dbd6-47dd-871a-e364d5b391b4" providerId="ADAL" clId="{1D3D4434-7C27-494B-97EE-2D78300C3E79}" dt="2022-03-14T11:37:28.991" v="5631" actId="14861"/>
          <ac:picMkLst>
            <pc:docMk/>
            <pc:sldMk cId="985860568" sldId="1044"/>
            <ac:picMk id="3076" creationId="{772C501F-B5ED-4E90-B04B-7B8D0DB79D4C}"/>
          </ac:picMkLst>
        </pc:picChg>
      </pc:sldChg>
      <pc:sldChg chg="addSp delSp modSp add modNotes">
        <pc:chgData name="Filip Boen" userId="f3ba5a88-dbd6-47dd-871a-e364d5b391b4" providerId="ADAL" clId="{1D3D4434-7C27-494B-97EE-2D78300C3E79}" dt="2022-03-14T10:51:26.814" v="3915" actId="1076"/>
        <pc:sldMkLst>
          <pc:docMk/>
          <pc:sldMk cId="1506880143" sldId="1045"/>
        </pc:sldMkLst>
        <pc:spChg chg="del">
          <ac:chgData name="Filip Boen" userId="f3ba5a88-dbd6-47dd-871a-e364d5b391b4" providerId="ADAL" clId="{1D3D4434-7C27-494B-97EE-2D78300C3E79}" dt="2022-03-11T17:30:01.523" v="3885"/>
          <ac:spMkLst>
            <pc:docMk/>
            <pc:sldMk cId="1506880143" sldId="1045"/>
            <ac:spMk id="2" creationId="{118C54E1-2236-407C-B720-21165F658DCD}"/>
          </ac:spMkLst>
        </pc:spChg>
        <pc:spChg chg="del">
          <ac:chgData name="Filip Boen" userId="f3ba5a88-dbd6-47dd-871a-e364d5b391b4" providerId="ADAL" clId="{1D3D4434-7C27-494B-97EE-2D78300C3E79}" dt="2022-03-11T17:30:04.134" v="3886"/>
          <ac:spMkLst>
            <pc:docMk/>
            <pc:sldMk cId="1506880143" sldId="1045"/>
            <ac:spMk id="3" creationId="{065AE14A-4198-417A-964D-CA9F5178C494}"/>
          </ac:spMkLst>
        </pc:spChg>
        <pc:spChg chg="add">
          <ac:chgData name="Filip Boen" userId="f3ba5a88-dbd6-47dd-871a-e364d5b391b4" providerId="ADAL" clId="{1D3D4434-7C27-494B-97EE-2D78300C3E79}" dt="2022-03-14T10:51:16.033" v="3911"/>
          <ac:spMkLst>
            <pc:docMk/>
            <pc:sldMk cId="1506880143" sldId="1045"/>
            <ac:spMk id="3" creationId="{FF0B47A5-5C15-499A-9CCD-8D57EC417585}"/>
          </ac:spMkLst>
        </pc:spChg>
        <pc:picChg chg="add mod">
          <ac:chgData name="Filip Boen" userId="f3ba5a88-dbd6-47dd-871a-e364d5b391b4" providerId="ADAL" clId="{1D3D4434-7C27-494B-97EE-2D78300C3E79}" dt="2022-03-14T10:51:26.814" v="3915" actId="1076"/>
          <ac:picMkLst>
            <pc:docMk/>
            <pc:sldMk cId="1506880143" sldId="1045"/>
            <ac:picMk id="4" creationId="{52D3A16E-E834-4E01-8EF5-224F377D874E}"/>
          </ac:picMkLst>
        </pc:picChg>
      </pc:sldChg>
    </pc:docChg>
  </pc:docChgLst>
  <pc:docChgLst>
    <pc:chgData name="Filip Boen" userId="f3ba5a88-dbd6-47dd-871a-e364d5b391b4" providerId="ADAL" clId="{B43D1093-DE78-4125-96BA-FB223B067AAB}"/>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smtClean="0"/>
            </a:lvl1pPr>
          </a:lstStyle>
          <a:p>
            <a:pPr>
              <a:defRPr/>
            </a:pPr>
            <a:fld id="{B1D2B90C-776D-469A-A8A2-18DE75BD3603}" type="datetimeFigureOut">
              <a:rPr lang="en-GB"/>
              <a:pPr>
                <a:defRPr/>
              </a:pPr>
              <a:t>15/03/2022</a:t>
            </a:fld>
            <a:endParaRPr lang="en-GB"/>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smtClean="0"/>
            </a:lvl1pPr>
          </a:lstStyle>
          <a:p>
            <a:pPr>
              <a:defRPr/>
            </a:pPr>
            <a:fld id="{1D645871-7ABB-47CC-AF40-5207FD0B05A9}" type="slidenum">
              <a:rPr lang="en-GB"/>
              <a:pPr>
                <a:defRPr/>
              </a:pPr>
              <a:t>‹#›</a:t>
            </a:fld>
            <a:endParaRPr lang="en-GB"/>
          </a:p>
        </p:txBody>
      </p:sp>
    </p:spTree>
    <p:extLst>
      <p:ext uri="{BB962C8B-B14F-4D97-AF65-F5344CB8AC3E}">
        <p14:creationId xmlns:p14="http://schemas.microsoft.com/office/powerpoint/2010/main" val="3752453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ea typeface="ＭＳ Ｐゴシック" charset="-128"/>
              </a:defRPr>
            </a:lvl1pPr>
          </a:lstStyle>
          <a:p>
            <a:pPr>
              <a:defRPr/>
            </a:pPr>
            <a:endParaRPr lang="en-GB"/>
          </a:p>
        </p:txBody>
      </p:sp>
      <p:sp>
        <p:nvSpPr>
          <p:cNvPr id="3" name="Date Placeholder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ea typeface="ＭＳ Ｐゴシック" charset="-128"/>
              </a:defRPr>
            </a:lvl1pPr>
          </a:lstStyle>
          <a:p>
            <a:pPr>
              <a:defRPr/>
            </a:pPr>
            <a:fld id="{36308773-B399-475F-B46D-C9B103CD1E7E}" type="datetimeFigureOut">
              <a:rPr lang="en-GB"/>
              <a:pPr>
                <a:defRPr/>
              </a:pPr>
              <a:t>15/03/2022</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1" y="4714877"/>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28164"/>
            <a:ext cx="2946400" cy="496887"/>
          </a:xfrm>
          <a:prstGeom prst="rect">
            <a:avLst/>
          </a:prstGeom>
        </p:spPr>
        <p:txBody>
          <a:bodyPr vert="horz" lIns="91440" tIns="45720" rIns="91440" bIns="45720" rtlCol="0" anchor="b"/>
          <a:lstStyle>
            <a:lvl1pPr algn="l">
              <a:defRPr sz="1200">
                <a:ea typeface="ＭＳ Ｐゴシック" charset="-128"/>
              </a:defRPr>
            </a:lvl1pPr>
          </a:lstStyle>
          <a:p>
            <a:pPr>
              <a:defRPr/>
            </a:pPr>
            <a:endParaRPr lang="en-GB"/>
          </a:p>
        </p:txBody>
      </p:sp>
      <p:sp>
        <p:nvSpPr>
          <p:cNvPr id="7" name="Slide Number Placeholder 6"/>
          <p:cNvSpPr>
            <a:spLocks noGrp="1"/>
          </p:cNvSpPr>
          <p:nvPr>
            <p:ph type="sldNum" sz="quarter" idx="5"/>
          </p:nvPr>
        </p:nvSpPr>
        <p:spPr>
          <a:xfrm>
            <a:off x="3849689" y="9428164"/>
            <a:ext cx="2946400" cy="496887"/>
          </a:xfrm>
          <a:prstGeom prst="rect">
            <a:avLst/>
          </a:prstGeom>
        </p:spPr>
        <p:txBody>
          <a:bodyPr vert="horz" lIns="91440" tIns="45720" rIns="91440" bIns="45720" rtlCol="0" anchor="b"/>
          <a:lstStyle>
            <a:lvl1pPr algn="r">
              <a:defRPr sz="1200">
                <a:ea typeface="ＭＳ Ｐゴシック" charset="-128"/>
              </a:defRPr>
            </a:lvl1pPr>
          </a:lstStyle>
          <a:p>
            <a:pPr>
              <a:defRPr/>
            </a:pPr>
            <a:fld id="{04915706-070A-4707-AA18-DDF1820200B2}" type="slidenum">
              <a:rPr lang="en-GB"/>
              <a:pPr>
                <a:defRPr/>
              </a:pPr>
              <a:t>‹#›</a:t>
            </a:fld>
            <a:endParaRPr lang="en-GB"/>
          </a:p>
        </p:txBody>
      </p:sp>
    </p:spTree>
    <p:extLst>
      <p:ext uri="{BB962C8B-B14F-4D97-AF65-F5344CB8AC3E}">
        <p14:creationId xmlns:p14="http://schemas.microsoft.com/office/powerpoint/2010/main" val="21503311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a:t>
            </a:fld>
            <a:endParaRPr lang="en-GB"/>
          </a:p>
        </p:txBody>
      </p:sp>
    </p:spTree>
    <p:extLst>
      <p:ext uri="{BB962C8B-B14F-4D97-AF65-F5344CB8AC3E}">
        <p14:creationId xmlns:p14="http://schemas.microsoft.com/office/powerpoint/2010/main" val="3792979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To fans of cricket all over the world and to all Australians who are disappointed and angry: I’m sorry. (Steve Smith, 2018, cited in Martin, 2018) </a:t>
            </a:r>
          </a:p>
          <a:p>
            <a:r>
              <a:rPr lang="en-US" sz="1200" b="0" i="0" u="none" strike="noStrike" kern="1200" baseline="0" dirty="0">
                <a:solidFill>
                  <a:schemeClr val="tx1"/>
                </a:solidFill>
                <a:latin typeface="+mn-lt"/>
                <a:ea typeface="+mn-ea"/>
                <a:cs typeface="+mn-cs"/>
              </a:rPr>
              <a:t>In March 2018, the captain of the Australian cricket team, Steve Smith, broke down in tears as he issued a public apology for his role in the bowler’s decision to tamper with the ball during a test match against South Africa. Public apologies are not rare events in the sporting world: from losing teams </a:t>
            </a:r>
            <a:r>
              <a:rPr lang="en-US" sz="1200" b="0" i="0" u="none" strike="noStrike" kern="1200" baseline="0" dirty="0" err="1">
                <a:solidFill>
                  <a:schemeClr val="tx1"/>
                </a:solidFill>
                <a:latin typeface="+mn-lt"/>
                <a:ea typeface="+mn-ea"/>
                <a:cs typeface="+mn-cs"/>
              </a:rPr>
              <a:t>apologising</a:t>
            </a:r>
            <a:r>
              <a:rPr lang="en-US" sz="1200" b="0" i="0" u="none" strike="noStrike" kern="1200" baseline="0" dirty="0">
                <a:solidFill>
                  <a:schemeClr val="tx1"/>
                </a:solidFill>
                <a:latin typeface="+mn-lt"/>
                <a:ea typeface="+mn-ea"/>
                <a:cs typeface="+mn-cs"/>
              </a:rPr>
              <a:t> for letting their supporters down to athletes </a:t>
            </a:r>
            <a:r>
              <a:rPr lang="en-US" sz="1200" b="0" i="0" u="none" strike="noStrike" kern="1200" baseline="0" dirty="0" err="1">
                <a:solidFill>
                  <a:schemeClr val="tx1"/>
                </a:solidFill>
                <a:latin typeface="+mn-lt"/>
                <a:ea typeface="+mn-ea"/>
                <a:cs typeface="+mn-cs"/>
              </a:rPr>
              <a:t>apologising</a:t>
            </a:r>
            <a:r>
              <a:rPr lang="en-US" sz="1200" b="0" i="0" u="none" strike="noStrike" kern="1200" baseline="0" dirty="0">
                <a:solidFill>
                  <a:schemeClr val="tx1"/>
                </a:solidFill>
                <a:latin typeface="+mn-lt"/>
                <a:ea typeface="+mn-ea"/>
                <a:cs typeface="+mn-cs"/>
              </a:rPr>
              <a:t> for personal failings (e.g., drug use, domestic violence) or, as in this example, cheating at their sport. One key concern that audiences have when listening to such apologies is whether to believe the literal meaning of the message: is the apology sincere, or not? In the case of Lance Armstrong’s memorable apology for cheating and bullying (‘I’ll spend the rest of my life trying to earn back trust and </a:t>
            </a:r>
            <a:r>
              <a:rPr lang="en-US" sz="1200" b="0" i="0" u="none" strike="noStrike" kern="1200" baseline="0" dirty="0" err="1">
                <a:solidFill>
                  <a:schemeClr val="tx1"/>
                </a:solidFill>
                <a:latin typeface="+mn-lt"/>
                <a:ea typeface="+mn-ea"/>
                <a:cs typeface="+mn-cs"/>
              </a:rPr>
              <a:t>apologise</a:t>
            </a:r>
            <a:r>
              <a:rPr lang="en-US" sz="1200" b="0" i="0" u="none" strike="noStrike" kern="1200" baseline="0" dirty="0">
                <a:solidFill>
                  <a:schemeClr val="tx1"/>
                </a:solidFill>
                <a:latin typeface="+mn-lt"/>
                <a:ea typeface="+mn-ea"/>
                <a:cs typeface="+mn-cs"/>
              </a:rPr>
              <a:t> to people for the rest of my life’), the consensus seems to be ‘not’. However, in the case of Steve Smith and the Australian team, interpretations of Smith’s sincerity appeared to be shaped by social identity concerns. Thus, while many Australians ultimately responded positively to Smith’s apology (the </a:t>
            </a:r>
            <a:r>
              <a:rPr lang="en-US" sz="1200" b="0" i="1" u="none" strike="noStrike" kern="1200" baseline="0" dirty="0">
                <a:solidFill>
                  <a:schemeClr val="tx1"/>
                </a:solidFill>
                <a:latin typeface="+mn-lt"/>
                <a:ea typeface="+mn-ea"/>
                <a:cs typeface="+mn-cs"/>
              </a:rPr>
              <a:t>Sydney Morning Herald </a:t>
            </a:r>
            <a:r>
              <a:rPr lang="en-US" sz="1200" b="0" i="0" u="none" strike="noStrike" kern="1200" baseline="0" dirty="0">
                <a:solidFill>
                  <a:schemeClr val="tx1"/>
                </a:solidFill>
                <a:latin typeface="+mn-lt"/>
                <a:ea typeface="+mn-ea"/>
                <a:cs typeface="+mn-cs"/>
              </a:rPr>
              <a:t>columnist, Peter </a:t>
            </a:r>
            <a:r>
              <a:rPr lang="en-US" sz="1200" b="0" i="0" u="none" strike="noStrike" kern="1200" baseline="0" dirty="0" err="1">
                <a:solidFill>
                  <a:schemeClr val="tx1"/>
                </a:solidFill>
                <a:latin typeface="+mn-lt"/>
                <a:ea typeface="+mn-ea"/>
                <a:cs typeface="+mn-cs"/>
              </a:rPr>
              <a:t>FitzSimons</a:t>
            </a:r>
            <a:r>
              <a:rPr lang="en-US" sz="1200" b="0" i="0" u="none" strike="noStrike" kern="1200" baseline="0" dirty="0">
                <a:solidFill>
                  <a:schemeClr val="tx1"/>
                </a:solidFill>
                <a:latin typeface="+mn-lt"/>
                <a:ea typeface="+mn-ea"/>
                <a:cs typeface="+mn-cs"/>
              </a:rPr>
              <a:t>, wrote ‘</a:t>
            </a:r>
            <a:r>
              <a:rPr lang="en-US" sz="1200" b="0" i="0" u="none" strike="noStrike" kern="1200" baseline="0" dirty="0" err="1">
                <a:solidFill>
                  <a:schemeClr val="tx1"/>
                </a:solidFill>
                <a:latin typeface="+mn-lt"/>
                <a:ea typeface="+mn-ea"/>
                <a:cs typeface="+mn-cs"/>
              </a:rPr>
              <a:t>Mr</a:t>
            </a:r>
            <a:r>
              <a:rPr lang="en-US" sz="1200" b="0" i="0" u="none" strike="noStrike" kern="1200" baseline="0" dirty="0">
                <a:solidFill>
                  <a:schemeClr val="tx1"/>
                </a:solidFill>
                <a:latin typeface="+mn-lt"/>
                <a:ea typeface="+mn-ea"/>
                <a:cs typeface="+mn-cs"/>
              </a:rPr>
              <a:t> Smith, you have raised a fine son’), the same could not be said for the South Africans. For instance, an editorial of the South African </a:t>
            </a:r>
            <a:r>
              <a:rPr lang="en-US" sz="1200" b="0" i="1" u="none" strike="noStrike" kern="1200" baseline="0" dirty="0">
                <a:solidFill>
                  <a:schemeClr val="tx1"/>
                </a:solidFill>
                <a:latin typeface="+mn-lt"/>
                <a:ea typeface="+mn-ea"/>
                <a:cs typeface="+mn-cs"/>
              </a:rPr>
              <a:t>The Mail &amp; Guardian </a:t>
            </a:r>
            <a:r>
              <a:rPr lang="en-US" sz="1200" b="0" i="0" u="none" strike="noStrike" kern="1200" baseline="0" dirty="0">
                <a:solidFill>
                  <a:schemeClr val="tx1"/>
                </a:solidFill>
                <a:latin typeface="+mn-lt"/>
                <a:ea typeface="+mn-ea"/>
                <a:cs typeface="+mn-cs"/>
              </a:rPr>
              <a:t>(2018) remarked that ‘this cricket cheating business is exactly what Australia stands for’. </a:t>
            </a:r>
          </a:p>
          <a:p>
            <a:r>
              <a:rPr lang="en-US" sz="1200" b="0" i="0" u="none" strike="noStrike" kern="1200" baseline="0" dirty="0">
                <a:solidFill>
                  <a:schemeClr val="tx1"/>
                </a:solidFill>
                <a:latin typeface="+mn-lt"/>
                <a:ea typeface="+mn-ea"/>
                <a:cs typeface="+mn-cs"/>
              </a:rPr>
              <a:t>This example suggests that, as well as determining how messages are encoded, social identity can have an impact on message decoding too – that is, the way a message is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interpreted by those who receive it. More specifically, people are more likely to make an effort to decode a message in a thoughtful way and to make </a:t>
            </a:r>
            <a:r>
              <a:rPr lang="en-US" sz="1200" b="0" i="0" u="none" strike="noStrike" kern="1200" baseline="0" dirty="0" err="1">
                <a:solidFill>
                  <a:schemeClr val="tx1"/>
                </a:solidFill>
                <a:latin typeface="+mn-lt"/>
                <a:ea typeface="+mn-ea"/>
                <a:cs typeface="+mn-cs"/>
              </a:rPr>
              <a:t>favourable</a:t>
            </a:r>
            <a:r>
              <a:rPr lang="en-US" sz="1200" b="0" i="0" u="none" strike="noStrike" kern="1200" baseline="0" dirty="0">
                <a:solidFill>
                  <a:schemeClr val="tx1"/>
                </a:solidFill>
                <a:latin typeface="+mn-lt"/>
                <a:ea typeface="+mn-ea"/>
                <a:cs typeface="+mn-cs"/>
              </a:rPr>
              <a:t> inferences about the source’s intended meaning to the extent that they share a social identity with that source. For example, we are more likely to believe a player’s claim that a bad tackle was an accident if we are a coach or supporter of the same team (e.g., see St John, 2019).</a:t>
            </a:r>
          </a:p>
          <a:p>
            <a:r>
              <a:rPr lang="en-US" sz="1200" b="0" i="0" u="none" strike="noStrike" kern="1200" baseline="0" dirty="0">
                <a:solidFill>
                  <a:schemeClr val="tx1"/>
                </a:solidFill>
                <a:latin typeface="+mn-lt"/>
                <a:ea typeface="+mn-ea"/>
                <a:cs typeface="+mn-cs"/>
              </a:rPr>
              <a:t>There are a range of studies that back up this claim. For instance, Tim Grice and colleagues surveyed 142 public hospital employees about their perceptions of the quality of information that was provided by their colleagues (Grice, </a:t>
            </a:r>
            <a:r>
              <a:rPr lang="en-US" sz="1200" b="0" i="0" u="none" strike="noStrike" kern="1200" baseline="0" dirty="0" err="1">
                <a:solidFill>
                  <a:schemeClr val="tx1"/>
                </a:solidFill>
                <a:latin typeface="+mn-lt"/>
                <a:ea typeface="+mn-ea"/>
                <a:cs typeface="+mn-cs"/>
              </a:rPr>
              <a:t>Gallois</a:t>
            </a:r>
            <a:r>
              <a:rPr lang="en-US" sz="1200" b="0" i="0" u="none" strike="noStrike" kern="1200" baseline="0" dirty="0">
                <a:solidFill>
                  <a:schemeClr val="tx1"/>
                </a:solidFill>
                <a:latin typeface="+mn-lt"/>
                <a:ea typeface="+mn-ea"/>
                <a:cs typeface="+mn-cs"/>
              </a:rPr>
              <a:t>, Jones, Paulsen, &amp; Callan, 2006). They found that these employees perceived the quality (as well as the amount) of information that they received from other ingroup members to be higher than that of information they received from outgroup members. For this reason, it has been observed that people’s perceptions of communication quality are a very good barometer of the level of shared identity within a given group (Haslam, 2001). Indeed, complaints about ‘poor communication’ often speak to a more fundamental problem with identity-based social relations – and it is typically the case that these need to be improved before efforts to improve communication quality will get any purchase.</a:t>
            </a:r>
          </a:p>
          <a:p>
            <a:r>
              <a:rPr lang="en-US" sz="1200" b="0" i="0" u="none" strike="noStrike" kern="1200" baseline="0" dirty="0">
                <a:solidFill>
                  <a:schemeClr val="tx1"/>
                </a:solidFill>
                <a:latin typeface="+mn-lt"/>
                <a:ea typeface="+mn-ea"/>
                <a:cs typeface="+mn-cs"/>
              </a:rPr>
              <a:t>There is also evidence that more positive reactions to ingroup messages also results in more successful communication (i.e., communication that results in the desired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This was something that Katharine Greenaway and colleagues observed in another minimal group study – this time one that presented participants with a set of written instructions for building a Lego model that had supposedly been written either by an ingroup or an outgroup member (Greenaway, Wright, Reynolds, Willingham, &amp; Haslam, 2015). Here the researchers found that participants perceived the instructions to be of significantly higher quality when they believed they had been written by an ingroup member. Moreover, when they believed instructions to have been provided by an ingroup member, participants </a:t>
            </a:r>
            <a:r>
              <a:rPr lang="en-US" sz="1200" b="0" i="1" u="none" strike="noStrike" kern="1200" baseline="0" dirty="0">
                <a:solidFill>
                  <a:schemeClr val="tx1"/>
                </a:solidFill>
                <a:latin typeface="+mn-lt"/>
                <a:ea typeface="+mn-ea"/>
                <a:cs typeface="+mn-cs"/>
              </a:rPr>
              <a:t>actually built </a:t>
            </a:r>
            <a:r>
              <a:rPr lang="en-US" sz="1200" b="0" i="0" u="none" strike="noStrike" kern="1200" baseline="0" dirty="0">
                <a:solidFill>
                  <a:schemeClr val="tx1"/>
                </a:solidFill>
                <a:latin typeface="+mn-lt"/>
                <a:ea typeface="+mn-ea"/>
                <a:cs typeface="+mn-cs"/>
              </a:rPr>
              <a:t>better models – as measured by the number of successfully completed steps and the number of left-over bricks. Similar findings were also reported by </a:t>
            </a:r>
            <a:r>
              <a:rPr lang="en-US" sz="1200" b="0" i="0" u="none" strike="noStrike" kern="1200" baseline="0" dirty="0" err="1">
                <a:solidFill>
                  <a:schemeClr val="tx1"/>
                </a:solidFill>
                <a:latin typeface="+mn-lt"/>
                <a:ea typeface="+mn-ea"/>
                <a:cs typeface="+mn-cs"/>
              </a:rPr>
              <a:t>Aimée</a:t>
            </a:r>
            <a:r>
              <a:rPr lang="en-US" sz="1200" b="0" i="0" u="none" strike="noStrike" kern="1200" baseline="0" dirty="0">
                <a:solidFill>
                  <a:schemeClr val="tx1"/>
                </a:solidFill>
                <a:latin typeface="+mn-lt"/>
                <a:ea typeface="+mn-ea"/>
                <a:cs typeface="+mn-cs"/>
              </a:rPr>
              <a:t> Kane (2010) in a study of the ability of groups to adopt a newcomer’s more efficient technique for building origami sailboats. This found that when the newcomer shared a social identity with the group, the group tended to discuss the newcomer’s knowledge more thoroughly, and was subsequently more likely adopt their superior technique, than was the case when they did not share identity.</a:t>
            </a:r>
          </a:p>
          <a:p>
            <a:r>
              <a:rPr lang="en-US" sz="1200" b="0" i="0" u="none" strike="noStrike" kern="1200" baseline="0" dirty="0">
                <a:solidFill>
                  <a:schemeClr val="tx1"/>
                </a:solidFill>
                <a:latin typeface="+mn-lt"/>
                <a:ea typeface="+mn-ea"/>
                <a:cs typeface="+mn-cs"/>
              </a:rPr>
              <a:t>Together then, this evidence suggests that messages are more likely to fall on fertile ground when the audience considers a communicator to be an ingroup (rather than an outgroup) member. This is because a sense of shared identity motivates recipients to decode messages more carefully and in ways that are more likely to give them access to those messages’ intended meaning. And so, in the example above, Steve Smith’s apology was most likely to achieve its intended effects – eliciting forgiveness and the possibility of future redemption (and employment) – among his fellow Australians, who would be more inclined than the fans of other nationalities to listen to him with a sympathetic (non-cynical) ear. This suggests that the key to effective message interpretation is not so much a shared physical orientation (as suggested by the relevance model), as a shared </a:t>
            </a:r>
            <a:r>
              <a:rPr lang="en-US" sz="1200" b="0" i="1" u="none" strike="noStrike" kern="1200" baseline="0" dirty="0">
                <a:solidFill>
                  <a:schemeClr val="tx1"/>
                </a:solidFill>
                <a:latin typeface="+mn-lt"/>
                <a:ea typeface="+mn-ea"/>
                <a:cs typeface="+mn-cs"/>
              </a:rPr>
              <a:t>psychological </a:t>
            </a:r>
            <a:r>
              <a:rPr lang="en-US" sz="1200" b="0" i="0" u="none" strike="noStrike" kern="1200" baseline="0" dirty="0">
                <a:solidFill>
                  <a:schemeClr val="tx1"/>
                </a:solidFill>
                <a:latin typeface="+mn-lt"/>
                <a:ea typeface="+mn-ea"/>
                <a:cs typeface="+mn-cs"/>
              </a:rPr>
              <a:t>orientation. Certainly, to understand where someone is coming from, it helps if you are looking at the world from the same vantage point, but that vantage point is conferred more by shared identity than by anything else.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11</a:t>
            </a:fld>
            <a:endParaRPr lang="en-GB"/>
          </a:p>
        </p:txBody>
      </p:sp>
    </p:spTree>
    <p:extLst>
      <p:ext uri="{BB962C8B-B14F-4D97-AF65-F5344CB8AC3E}">
        <p14:creationId xmlns:p14="http://schemas.microsoft.com/office/powerpoint/2010/main" val="1799011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nl-BE" sz="1200" b="0" i="0" u="none" strike="noStrike" kern="1200" baseline="0" dirty="0">
              <a:solidFill>
                <a:schemeClr val="tx1"/>
              </a:solidFill>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mn-lt"/>
                <a:ea typeface="+mn-ea"/>
                <a:cs typeface="+mn-cs"/>
              </a:rPr>
              <a:t>This chapter has argued that communication, as the main way in which we can directly shape the content of other’s minds, and consequently their actions, is essential to sport – as indeed it is to any collective human </a:t>
            </a:r>
            <a:r>
              <a:rPr lang="en-US" sz="1200" b="0" i="0" u="none" strike="noStrike" kern="1200" baseline="0" dirty="0" err="1">
                <a:solidFill>
                  <a:schemeClr val="tx1"/>
                </a:solidFill>
                <a:latin typeface="+mn-lt"/>
                <a:ea typeface="+mn-ea"/>
                <a:cs typeface="+mn-cs"/>
              </a:rPr>
              <a:t>endeavour</a:t>
            </a:r>
            <a:r>
              <a:rPr lang="en-US" sz="1200" b="0" i="0" u="none" strike="noStrike" kern="1200" baseline="0" dirty="0">
                <a:solidFill>
                  <a:schemeClr val="tx1"/>
                </a:solidFill>
                <a:latin typeface="+mn-lt"/>
                <a:ea typeface="+mn-ea"/>
                <a:cs typeface="+mn-cs"/>
              </a:rPr>
              <a:t>. And in light of this, we asked what people in sport can do to increase the likelihood that their communications are able to foster sporting enjoyment, effort and effectiveness. Our review of current approaches to communication points towards the importance of having a clear, shared code and keeping messages as literal as possible. However, while this guidance may help in many circumstances, it is apparent that it works by eliding much of what makes communication so powerful: its ability to support the achievement of a wide range of complicated and subtle social goals.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Drawing on the social identity perspective, we have argued that communication is most likely to succeed when participants want it to, when they want to talk to one another, and are motivated both to encode understandable messages and to work towards understanding the messages that they decode. This motivation, we argued, is underpinned by a sense of shared identity. Indeed, as suggested by Figure 4.2, shared social identity has a bearing on (and is itself shaped by) all three key components of effective communication: initiation, encoding and interpretation.</a:t>
            </a:r>
          </a:p>
          <a:p>
            <a:r>
              <a:rPr lang="en-US" sz="1200" b="0" i="0" u="none" strike="noStrike" kern="1200" baseline="0" dirty="0">
                <a:solidFill>
                  <a:schemeClr val="tx1"/>
                </a:solidFill>
                <a:latin typeface="+mn-lt"/>
                <a:ea typeface="+mn-ea"/>
                <a:cs typeface="+mn-cs"/>
              </a:rPr>
              <a:t>Accordingly, a key way to ensure that the lines of communication between the many stakeholders in sport are open and of high quality is to build the shared social identity that orients people towards each other and motivates them to get onto the same page. How precisely one can do this is an issue central to the dynamics of leadership and teamwork that are discussed in other chapters in this volume (notably in Chapters 3 and 5). At the same time, it is apparent that structural and contextual factors can also impede these efforts. Yet in this regard, one of the most significant features of sport is that it has the capacity to break down barriers to shared identity (e.g., of religion, nationality and language) and open up lines of communication in a way that few other things can. Indeed, it is this that can sometimes make sport itself a particularly powerful method of communication. </a:t>
            </a:r>
            <a:endParaRPr lang="nl-BE" dirty="0"/>
          </a:p>
        </p:txBody>
      </p:sp>
      <p:sp>
        <p:nvSpPr>
          <p:cNvPr id="4" name="Slide Number Placeholder 3"/>
          <p:cNvSpPr>
            <a:spLocks noGrp="1"/>
          </p:cNvSpPr>
          <p:nvPr>
            <p:ph type="sldNum" sz="quarter" idx="5"/>
          </p:nvPr>
        </p:nvSpPr>
        <p:spPr/>
        <p:txBody>
          <a:bodyPr/>
          <a:lstStyle/>
          <a:p>
            <a:pPr>
              <a:defRPr/>
            </a:pPr>
            <a:fld id="{04915706-070A-4707-AA18-DDF1820200B2}" type="slidenum">
              <a:rPr lang="en-GB" smtClean="0"/>
              <a:pPr>
                <a:defRPr/>
              </a:pPr>
              <a:t>12</a:t>
            </a:fld>
            <a:endParaRPr lang="en-GB"/>
          </a:p>
        </p:txBody>
      </p:sp>
    </p:spTree>
    <p:extLst>
      <p:ext uri="{BB962C8B-B14F-4D97-AF65-F5344CB8AC3E}">
        <p14:creationId xmlns:p14="http://schemas.microsoft.com/office/powerpoint/2010/main" val="4100631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In the BBC Radio 4 documentary, </a:t>
            </a:r>
            <a:r>
              <a:rPr lang="en-US" sz="1200" b="0" i="1" u="none" strike="noStrike" kern="1200" baseline="0" dirty="0">
                <a:solidFill>
                  <a:schemeClr val="tx1"/>
                </a:solidFill>
                <a:latin typeface="+mn-lt"/>
                <a:ea typeface="+mn-ea"/>
                <a:cs typeface="+mn-cs"/>
              </a:rPr>
              <a:t>The Sound of Sports</a:t>
            </a:r>
            <a:r>
              <a:rPr lang="en-US" sz="1200" b="0" i="0" u="none" strike="noStrike" kern="1200" baseline="0" dirty="0">
                <a:solidFill>
                  <a:schemeClr val="tx1"/>
                </a:solidFill>
                <a:latin typeface="+mn-lt"/>
                <a:ea typeface="+mn-ea"/>
                <a:cs typeface="+mn-cs"/>
              </a:rPr>
              <a:t>, sound designers reproduce the soundscapes of an array of sports – from Wimbledon and the Boat Race to Olympic show jumping and archery – and describe the lengths to which they go to capture and recreate these sounds. Without these rich and vivid soundscapes, they argue, sport loses its ability to engage people (a claim that is borne out by the fact that almost 1,000 people were employed to record and mix the sounds of the 2012 London Olympics). Much of this sound is produced by athletes </a:t>
            </a:r>
            <a:r>
              <a:rPr lang="en-US" sz="1200" b="0" i="1" u="none" strike="noStrike" kern="1200" baseline="0" dirty="0">
                <a:solidFill>
                  <a:schemeClr val="tx1"/>
                </a:solidFill>
                <a:latin typeface="+mn-lt"/>
                <a:ea typeface="+mn-ea"/>
                <a:cs typeface="+mn-cs"/>
              </a:rPr>
              <a:t>doing </a:t>
            </a:r>
            <a:r>
              <a:rPr lang="en-US" sz="1200" b="0" i="0" u="none" strike="noStrike" kern="1200" baseline="0" dirty="0">
                <a:solidFill>
                  <a:schemeClr val="tx1"/>
                </a:solidFill>
                <a:latin typeface="+mn-lt"/>
                <a:ea typeface="+mn-ea"/>
                <a:cs typeface="+mn-cs"/>
              </a:rPr>
              <a:t>their sport: the thud of a ball, the </a:t>
            </a:r>
            <a:r>
              <a:rPr lang="en-US" sz="1200" b="0" i="0" u="none" strike="noStrike" kern="1200" baseline="0" dirty="0" err="1">
                <a:solidFill>
                  <a:schemeClr val="tx1"/>
                </a:solidFill>
                <a:latin typeface="+mn-lt"/>
                <a:ea typeface="+mn-ea"/>
                <a:cs typeface="+mn-cs"/>
              </a:rPr>
              <a:t>thwip-thwip</a:t>
            </a:r>
            <a:r>
              <a:rPr lang="en-US" sz="1200" b="0" i="0" u="none" strike="noStrike" kern="1200" baseline="0" dirty="0">
                <a:solidFill>
                  <a:schemeClr val="tx1"/>
                </a:solidFill>
                <a:latin typeface="+mn-lt"/>
                <a:ea typeface="+mn-ea"/>
                <a:cs typeface="+mn-cs"/>
              </a:rPr>
              <a:t> of an arrow, the grating of a skater on the ice. But what remains is arguably even more important: the chants of fans, calls of players, shouts of coaches, judgements of umpires, cries of the victorious and analyses of commentators. This </a:t>
            </a:r>
            <a:r>
              <a:rPr lang="en-US" sz="1200" b="0" i="1" u="none" strike="noStrike" kern="1200" baseline="0" dirty="0">
                <a:solidFill>
                  <a:schemeClr val="tx1"/>
                </a:solidFill>
                <a:latin typeface="+mn-lt"/>
                <a:ea typeface="+mn-ea"/>
                <a:cs typeface="+mn-cs"/>
              </a:rPr>
              <a:t>communicative action </a:t>
            </a:r>
            <a:r>
              <a:rPr lang="en-US" sz="1200" b="0" i="0" u="none" strike="noStrike" kern="1200" baseline="0" dirty="0">
                <a:solidFill>
                  <a:schemeClr val="tx1"/>
                </a:solidFill>
                <a:latin typeface="+mn-lt"/>
                <a:ea typeface="+mn-ea"/>
                <a:cs typeface="+mn-cs"/>
              </a:rPr>
              <a:t>is an essential part of what the spectator expects sport to sound like and it is also central to its capacity to excite and absorb them.</a:t>
            </a:r>
          </a:p>
          <a:p>
            <a:r>
              <a:rPr lang="en-US" sz="1200" b="0" i="0" u="none" strike="noStrike" kern="1200" baseline="0" dirty="0">
                <a:solidFill>
                  <a:schemeClr val="tx1"/>
                </a:solidFill>
                <a:latin typeface="+mn-lt"/>
                <a:ea typeface="+mn-ea"/>
                <a:cs typeface="+mn-cs"/>
              </a:rPr>
              <a:t>Of course, communication is even more important to sport that this. This is because it not only increases spectators’ involvement and enjoyment, but actually makes sport as we know it possible. Like any collective </a:t>
            </a:r>
            <a:r>
              <a:rPr lang="en-US" sz="1200" b="0" i="0" u="none" strike="noStrike" kern="1200" baseline="0" dirty="0" err="1">
                <a:solidFill>
                  <a:schemeClr val="tx1"/>
                </a:solidFill>
                <a:latin typeface="+mn-lt"/>
                <a:ea typeface="+mn-ea"/>
                <a:cs typeface="+mn-cs"/>
              </a:rPr>
              <a:t>endeavour</a:t>
            </a:r>
            <a:r>
              <a:rPr lang="en-US" sz="1200" b="0" i="0" u="none" strike="noStrike" kern="1200" baseline="0" dirty="0">
                <a:solidFill>
                  <a:schemeClr val="tx1"/>
                </a:solidFill>
                <a:latin typeface="+mn-lt"/>
                <a:ea typeface="+mn-ea"/>
                <a:cs typeface="+mn-cs"/>
              </a:rPr>
              <a:t>, sport requires that all those who engage in it are able to communicate effectively with one another: coaches and athletes, team members and their teammates, players and the public, sporting bodies and sponsors. This begs the question: if communication is as vital for the success of sports as a social and commercial enterprise, how can those in sports ensure that their communications are effective? This chapter aims to provide some answers to this question by presenting an overview of the major theoretical approaches to communication. In the process, it aims to show that the social identity perspective can provide important practical answers to questions of how to communicate in ways that are likely to foster enjoyment, effort and effectiveness in sport. It starts, though, by presenting an overview of some of the research that can substantiate the claim that communicative action is both prevalent in sport and essential to it.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2</a:t>
            </a:fld>
            <a:endParaRPr lang="en-GB"/>
          </a:p>
        </p:txBody>
      </p:sp>
    </p:spTree>
    <p:extLst>
      <p:ext uri="{BB962C8B-B14F-4D97-AF65-F5344CB8AC3E}">
        <p14:creationId xmlns:p14="http://schemas.microsoft.com/office/powerpoint/2010/main" val="2354446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b="0" i="0" u="none" strike="noStrike" kern="1200" baseline="0" dirty="0">
                <a:solidFill>
                  <a:schemeClr val="tx1"/>
                </a:solidFill>
                <a:latin typeface="+mn-lt"/>
                <a:ea typeface="+mn-ea"/>
                <a:cs typeface="+mn-cs"/>
              </a:rPr>
              <a:t>Sport is generally considered to involve the performance of </a:t>
            </a:r>
            <a:r>
              <a:rPr lang="en-US" sz="1200" b="0" i="0" u="none" strike="noStrike" kern="1200" baseline="0" dirty="0" err="1">
                <a:solidFill>
                  <a:schemeClr val="tx1"/>
                </a:solidFill>
                <a:latin typeface="+mn-lt"/>
                <a:ea typeface="+mn-ea"/>
                <a:cs typeface="+mn-cs"/>
              </a:rPr>
              <a:t>skilful</a:t>
            </a:r>
            <a:r>
              <a:rPr lang="en-US" sz="1200" b="0" i="0" u="none" strike="noStrike" kern="1200" baseline="0" dirty="0">
                <a:solidFill>
                  <a:schemeClr val="tx1"/>
                </a:solidFill>
                <a:latin typeface="+mn-lt"/>
                <a:ea typeface="+mn-ea"/>
                <a:cs typeface="+mn-cs"/>
              </a:rPr>
              <a:t> physical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in a context that has some competitive element (Sport Accord, 2011). While the behaviours that fall within this definition are many and varied (from running and throwing to riding or driving), they are united by the fact that they are not communicative. That is, they are behaviours that are not primarily directed towards the transmission of information from one person to another. That said, some definitions of sport (e.g., </a:t>
            </a:r>
            <a:r>
              <a:rPr lang="en-US" sz="1200" b="0" i="0" u="none" strike="noStrike" kern="1200" baseline="0" dirty="0" err="1">
                <a:solidFill>
                  <a:schemeClr val="tx1"/>
                </a:solidFill>
                <a:latin typeface="+mn-lt"/>
                <a:ea typeface="+mn-ea"/>
                <a:cs typeface="+mn-cs"/>
              </a:rPr>
              <a:t>Rejeski</a:t>
            </a:r>
            <a:r>
              <a:rPr lang="en-US" sz="1200" b="0" i="0" u="none" strike="noStrike" kern="1200" baseline="0" dirty="0">
                <a:solidFill>
                  <a:schemeClr val="tx1"/>
                </a:solidFill>
                <a:latin typeface="+mn-lt"/>
                <a:ea typeface="+mn-ea"/>
                <a:cs typeface="+mn-cs"/>
              </a:rPr>
              <a:t> &amp; Brawley, 1988) make reference to the importance of strategy, and this is clearly communicative. Nevertheless, even when the core behaviours of sport are not themselves communicative, they co-occur with behaviours that are. </a:t>
            </a:r>
          </a:p>
          <a:p>
            <a:r>
              <a:rPr lang="en-US" sz="1200" b="0" i="0" u="none" strike="noStrike" kern="1200" baseline="0" dirty="0">
                <a:solidFill>
                  <a:schemeClr val="tx1"/>
                </a:solidFill>
                <a:latin typeface="+mn-lt"/>
                <a:ea typeface="+mn-ea"/>
                <a:cs typeface="+mn-cs"/>
              </a:rPr>
              <a:t>North American Football provides a particularly vivid example. This game consists of four 15-minute quarters, includes an average of only 11 minutes of play, and lasts around three hours (</a:t>
            </a:r>
            <a:r>
              <a:rPr lang="en-US" sz="1200" b="0" i="0" u="none" strike="noStrike" kern="1200" baseline="0" dirty="0" err="1">
                <a:solidFill>
                  <a:schemeClr val="tx1"/>
                </a:solidFill>
                <a:latin typeface="+mn-lt"/>
                <a:ea typeface="+mn-ea"/>
                <a:cs typeface="+mn-cs"/>
              </a:rPr>
              <a:t>Biderman</a:t>
            </a:r>
            <a:r>
              <a:rPr lang="en-US" sz="1200" b="0" i="0" u="none" strike="noStrike" kern="1200" baseline="0" dirty="0">
                <a:solidFill>
                  <a:schemeClr val="tx1"/>
                </a:solidFill>
                <a:latin typeface="+mn-lt"/>
                <a:ea typeface="+mn-ea"/>
                <a:cs typeface="+mn-cs"/>
              </a:rPr>
              <a:t>, 2010). Even if we exclude the 30–40 minutes of commercial breaks that are permitted during NFL games, the amount of time that is spent in play is extraordinarily small. So what is the most important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in the time that remains? Communication. This includes the breaks and time-outs that are formally set aside for communication between coaches and their teams, and the huddles for players to relay strategic information before each play. It also includes the continual back and forth among players and between players and officials throughout the game. Together, this can explain why the NFL has been described as a ‘gabfest’ – an activity to which chatter is as central as it is in any other place of work (Pennington, 2018). Although the stop-start nature of NFL games may provide more plentiful opportunities for communication among those on the field than is the case in more continuous sports, there is evidence for the pervasiveness of communication in even these latter settings. For instance, it has been estimated that tennis, table tennis and badminton players spend around 10% of match time, and almost 70% of break time, talking to their teammates (Wegner, </a:t>
            </a:r>
            <a:r>
              <a:rPr lang="en-US" sz="1200" b="0" i="0" u="none" strike="noStrike" kern="1200" baseline="0" dirty="0" err="1">
                <a:solidFill>
                  <a:schemeClr val="tx1"/>
                </a:solidFill>
                <a:latin typeface="+mn-lt"/>
                <a:ea typeface="+mn-ea"/>
                <a:cs typeface="+mn-cs"/>
              </a:rPr>
              <a:t>Bohnacker</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Mempel</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Teubel</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Schüler</a:t>
            </a:r>
            <a:r>
              <a:rPr lang="en-US" sz="1200" b="0" i="0" u="none" strike="noStrike" kern="1200" baseline="0" dirty="0">
                <a:solidFill>
                  <a:schemeClr val="tx1"/>
                </a:solidFill>
                <a:latin typeface="+mn-lt"/>
                <a:ea typeface="+mn-ea"/>
                <a:cs typeface="+mn-cs"/>
              </a:rPr>
              <a:t>, 2014). Of course, communication is not limited to those who are on the field of play: coaches and spectators on the sidelines are also often to be found communicating with players and match officials (e.g., </a:t>
            </a:r>
            <a:r>
              <a:rPr lang="en-US" sz="1200" b="0" i="0" u="none" strike="noStrike" kern="1200" baseline="0" dirty="0" err="1">
                <a:solidFill>
                  <a:schemeClr val="tx1"/>
                </a:solidFill>
                <a:latin typeface="+mn-lt"/>
                <a:ea typeface="+mn-ea"/>
                <a:cs typeface="+mn-cs"/>
              </a:rPr>
              <a:t>Mouchet</a:t>
            </a:r>
            <a:r>
              <a:rPr lang="en-US" sz="1200" b="0" i="0" u="none" strike="noStrike" kern="1200" baseline="0" dirty="0">
                <a:solidFill>
                  <a:schemeClr val="tx1"/>
                </a:solidFill>
                <a:latin typeface="+mn-lt"/>
                <a:ea typeface="+mn-ea"/>
                <a:cs typeface="+mn-cs"/>
              </a:rPr>
              <a:t>, Harvey, &amp; Light, 2014). </a:t>
            </a:r>
          </a:p>
          <a:p>
            <a:r>
              <a:rPr lang="en-US" sz="1200" b="0" i="0" u="none" strike="noStrike" kern="1200" baseline="0" dirty="0">
                <a:solidFill>
                  <a:schemeClr val="tx1"/>
                </a:solidFill>
                <a:latin typeface="+mn-lt"/>
                <a:ea typeface="+mn-ea"/>
                <a:cs typeface="+mn-cs"/>
              </a:rPr>
              <a:t>As would be expected on the basis of the sheer prevalence of communication in sport, there is a widely held belief that it matters. For instance, spectators often exhort players to communicate more (</a:t>
            </a:r>
            <a:r>
              <a:rPr lang="en-US" sz="1200" b="0" i="0" u="none" strike="noStrike" kern="1200" baseline="0" dirty="0" err="1">
                <a:solidFill>
                  <a:schemeClr val="tx1"/>
                </a:solidFill>
                <a:latin typeface="+mn-lt"/>
                <a:ea typeface="+mn-ea"/>
                <a:cs typeface="+mn-cs"/>
              </a:rPr>
              <a:t>LeCouteur</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Feo</a:t>
            </a:r>
            <a:r>
              <a:rPr lang="en-US" sz="1200" b="0" i="0" u="none" strike="noStrike" kern="1200" baseline="0" dirty="0">
                <a:solidFill>
                  <a:schemeClr val="tx1"/>
                </a:solidFill>
                <a:latin typeface="+mn-lt"/>
                <a:ea typeface="+mn-ea"/>
                <a:cs typeface="+mn-cs"/>
              </a:rPr>
              <a:t>, 2011), and athletes and coaches identify communication as one of the most important determinants of the quality of a team’s performance (Webster, Hardy, &amp; Hardy, 2017). There is also a belief that communication can be used competitively, as athletes believe that they can use derogatory ‘trash-talk’ to put opponents off their game (</a:t>
            </a:r>
            <a:r>
              <a:rPr lang="en-US" sz="1200" b="0" i="0" u="none" strike="noStrike" kern="1200" baseline="0" dirty="0" err="1">
                <a:solidFill>
                  <a:schemeClr val="tx1"/>
                </a:solidFill>
                <a:latin typeface="+mn-lt"/>
                <a:ea typeface="+mn-ea"/>
                <a:cs typeface="+mn-cs"/>
              </a:rPr>
              <a:t>Kniffin</a:t>
            </a:r>
            <a:r>
              <a:rPr lang="en-US" sz="1200" b="0" i="0" u="none" strike="noStrike" kern="1200" baseline="0" dirty="0">
                <a:solidFill>
                  <a:schemeClr val="tx1"/>
                </a:solidFill>
                <a:latin typeface="+mn-lt"/>
                <a:ea typeface="+mn-ea"/>
                <a:cs typeface="+mn-cs"/>
              </a:rPr>
              <a:t> &amp; Palacio, 2018). Fans also appear to believe that they can improve their team’s performance through their chants and songs or vilification of match officials or opponents (Armstrong &amp; Young, 1999). In the case of the NFL, this extends to fans’ attempts to make so much noise that they make it much more difficult for players on the opposing team to communicate with one another. Indeed, these communicative behaviours on the part of spectators may account for at least some of the home-ground advantage that is enjoyed in many sports (</a:t>
            </a:r>
            <a:r>
              <a:rPr lang="en-US" sz="1200" b="0" i="0" u="none" strike="noStrike" kern="1200" baseline="0" dirty="0" err="1">
                <a:solidFill>
                  <a:schemeClr val="tx1"/>
                </a:solidFill>
                <a:latin typeface="+mn-lt"/>
                <a:ea typeface="+mn-ea"/>
                <a:cs typeface="+mn-cs"/>
              </a:rPr>
              <a:t>Nevill</a:t>
            </a:r>
            <a:r>
              <a:rPr lang="en-US" sz="1200" b="0" i="0" u="none" strike="noStrike" kern="1200" baseline="0" dirty="0">
                <a:solidFill>
                  <a:schemeClr val="tx1"/>
                </a:solidFill>
                <a:latin typeface="+mn-lt"/>
                <a:ea typeface="+mn-ea"/>
                <a:cs typeface="+mn-cs"/>
              </a:rPr>
              <a:t> &amp; Holder, 1999; </a:t>
            </a:r>
            <a:r>
              <a:rPr lang="en-US" sz="1200" b="0" i="0" u="none" strike="noStrike" kern="1200" baseline="0" dirty="0" err="1">
                <a:solidFill>
                  <a:schemeClr val="tx1"/>
                </a:solidFill>
                <a:latin typeface="+mn-lt"/>
                <a:ea typeface="+mn-ea"/>
                <a:cs typeface="+mn-cs"/>
              </a:rPr>
              <a:t>Thirer</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Rampey</a:t>
            </a:r>
            <a:r>
              <a:rPr lang="en-US" sz="1200" b="0" i="0" u="none" strike="noStrike" kern="1200" baseline="0" dirty="0">
                <a:solidFill>
                  <a:schemeClr val="tx1"/>
                </a:solidFill>
                <a:latin typeface="+mn-lt"/>
                <a:ea typeface="+mn-ea"/>
                <a:cs typeface="+mn-cs"/>
              </a:rPr>
              <a:t>, 1979).</a:t>
            </a:r>
          </a:p>
          <a:p>
            <a:r>
              <a:rPr lang="en-US" sz="1200" b="0" i="0" u="none" strike="noStrike" kern="1200" baseline="0" dirty="0">
                <a:solidFill>
                  <a:schemeClr val="tx1"/>
                </a:solidFill>
                <a:latin typeface="+mn-lt"/>
                <a:ea typeface="+mn-ea"/>
                <a:cs typeface="+mn-cs"/>
              </a:rPr>
              <a:t>There is some evidence that communication can affect sporting performance. For instance, athletes have been found to express higher levels of satisfaction with coaches who provide positive, timely and supportive feedback, and lower levels of satisfaction if their coaches are verbally aggressive (e.g., shouting or insulting athletes or engaging in personal verbal attacks; Dwyer &amp; Fischer, 1990; </a:t>
            </a:r>
            <a:r>
              <a:rPr lang="en-US" sz="1200" b="0" i="0" u="none" strike="noStrike" kern="1200" baseline="0" dirty="0" err="1">
                <a:solidFill>
                  <a:schemeClr val="tx1"/>
                </a:solidFill>
                <a:latin typeface="+mn-lt"/>
                <a:ea typeface="+mn-ea"/>
                <a:cs typeface="+mn-cs"/>
              </a:rPr>
              <a:t>Kassing</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Infante</a:t>
            </a:r>
            <a:r>
              <a:rPr lang="en-US" sz="1200" b="0" i="0" u="none" strike="noStrike" kern="1200" baseline="0" dirty="0">
                <a:solidFill>
                  <a:schemeClr val="tx1"/>
                </a:solidFill>
                <a:latin typeface="+mn-lt"/>
                <a:ea typeface="+mn-ea"/>
                <a:cs typeface="+mn-cs"/>
              </a:rPr>
              <a:t>, 1999; Sinclair &amp; Vealey, 1989). And in an especially impressive analysis of the impact of communication, </a:t>
            </a:r>
            <a:r>
              <a:rPr lang="en-US" sz="1200" b="0" i="0" u="none" strike="noStrike" kern="1200" baseline="0" dirty="0" err="1">
                <a:solidFill>
                  <a:schemeClr val="tx1"/>
                </a:solidFill>
                <a:latin typeface="+mn-lt"/>
                <a:ea typeface="+mn-ea"/>
                <a:cs typeface="+mn-cs"/>
              </a:rPr>
              <a:t>Domagoj</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Lausic</a:t>
            </a:r>
            <a:r>
              <a:rPr lang="en-US" sz="1200" b="0" i="0" u="none" strike="noStrike" kern="1200" baseline="0" dirty="0">
                <a:solidFill>
                  <a:schemeClr val="tx1"/>
                </a:solidFill>
                <a:latin typeface="+mn-lt"/>
                <a:ea typeface="+mn-ea"/>
                <a:cs typeface="+mn-cs"/>
              </a:rPr>
              <a:t> and colleagues conducted a detailed study of communication among 10 female college top-division tennis players (</a:t>
            </a:r>
            <a:r>
              <a:rPr lang="en-US" sz="1200" b="0" i="0" u="none" strike="noStrike" kern="1200" baseline="0" dirty="0" err="1">
                <a:solidFill>
                  <a:schemeClr val="tx1"/>
                </a:solidFill>
                <a:latin typeface="+mn-lt"/>
                <a:ea typeface="+mn-ea"/>
                <a:cs typeface="+mn-cs"/>
              </a:rPr>
              <a:t>Lausic</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Tennebaum</a:t>
            </a:r>
            <a:r>
              <a:rPr lang="en-US" sz="1200" b="0" i="0" u="none" strike="noStrike" kern="1200" baseline="0" dirty="0">
                <a:solidFill>
                  <a:schemeClr val="tx1"/>
                </a:solidFill>
                <a:latin typeface="+mn-lt"/>
                <a:ea typeface="+mn-ea"/>
                <a:cs typeface="+mn-cs"/>
              </a:rPr>
              <a:t>, Eccles, </a:t>
            </a:r>
            <a:r>
              <a:rPr lang="en-US" sz="1200" b="0" i="0" u="none" strike="noStrike" kern="1200" baseline="0" dirty="0" err="1">
                <a:solidFill>
                  <a:schemeClr val="tx1"/>
                </a:solidFill>
                <a:latin typeface="+mn-lt"/>
                <a:ea typeface="+mn-ea"/>
                <a:cs typeface="+mn-cs"/>
              </a:rPr>
              <a:t>Jeong</a:t>
            </a:r>
            <a:r>
              <a:rPr lang="en-US" sz="1200" b="0" i="0" u="none" strike="noStrike" kern="1200" baseline="0" dirty="0">
                <a:solidFill>
                  <a:schemeClr val="tx1"/>
                </a:solidFill>
                <a:latin typeface="+mn-lt"/>
                <a:ea typeface="+mn-ea"/>
                <a:cs typeface="+mn-cs"/>
              </a:rPr>
              <a:t>, &amp; Johnson, 2009; see also </a:t>
            </a:r>
            <a:r>
              <a:rPr lang="en-US" sz="1200" b="0" i="0" u="none" strike="noStrike" kern="1200" baseline="0" dirty="0" err="1">
                <a:solidFill>
                  <a:schemeClr val="tx1"/>
                </a:solidFill>
                <a:latin typeface="+mn-lt"/>
                <a:ea typeface="+mn-ea"/>
                <a:cs typeface="+mn-cs"/>
              </a:rPr>
              <a:t>Lausic</a:t>
            </a:r>
            <a:r>
              <a:rPr lang="en-US" sz="1200" b="0" i="0" u="none" strike="noStrike" kern="1200" baseline="0" dirty="0">
                <a:solidFill>
                  <a:schemeClr val="tx1"/>
                </a:solidFill>
                <a:latin typeface="+mn-lt"/>
                <a:ea typeface="+mn-ea"/>
                <a:cs typeface="+mn-cs"/>
              </a:rPr>
              <a:t>, Razon, &amp; Tenenbaum, 2015). These players were randomly paired to form doubles teams and then played a round-robin of matches. During these matches, the communication of players was recorded, and subsequently categorized by content. Importantly, the authors found that although the opportunity to communicate was equivalent for winning and losing teams, there was a wide disparity in the number of messages exchanged. In particular, the members of winning teams were twice as likely to communicate as members of the teams that lost. There was also evidence that winning teams not only differed from losing ones in terms of the amount of communication; they also sent a greater variety of messages, and used twice as many action statements. On this basis, the researchers suggested that winning teams made greater use of communication to build a shared understanding of the state of the game and to develop and update strategy, and that it was this that underpinned their superior performance.</a:t>
            </a:r>
          </a:p>
          <a:p>
            <a:r>
              <a:rPr lang="en-US" sz="1200" b="0" i="0" u="none" strike="noStrike" kern="1200" baseline="0" dirty="0">
                <a:solidFill>
                  <a:schemeClr val="tx1"/>
                </a:solidFill>
                <a:latin typeface="+mn-lt"/>
                <a:ea typeface="+mn-ea"/>
                <a:cs typeface="+mn-cs"/>
              </a:rPr>
              <a:t>In sum, then, there is evidence that communication is both an inextricable part of how sport is done and essential to people’s ability to do it at all. Without communication, athletes would be less </a:t>
            </a:r>
            <a:r>
              <a:rPr lang="en-US" sz="1200" b="0" i="0" u="none" strike="noStrike" kern="1200" baseline="0" dirty="0" err="1">
                <a:solidFill>
                  <a:schemeClr val="tx1"/>
                </a:solidFill>
                <a:latin typeface="+mn-lt"/>
                <a:ea typeface="+mn-ea"/>
                <a:cs typeface="+mn-cs"/>
              </a:rPr>
              <a:t>skilful</a:t>
            </a:r>
            <a:r>
              <a:rPr lang="en-US" sz="1200" b="0" i="0" u="none" strike="noStrike" kern="1200" baseline="0" dirty="0">
                <a:solidFill>
                  <a:schemeClr val="tx1"/>
                </a:solidFill>
                <a:latin typeface="+mn-lt"/>
                <a:ea typeface="+mn-ea"/>
                <a:cs typeface="+mn-cs"/>
              </a:rPr>
              <a:t>, would struggle to work together, and would be less motivated to succeed. Without communication, it would also not be possible to engage and </a:t>
            </a:r>
            <a:r>
              <a:rPr lang="en-US" sz="1200" b="0" i="0" u="none" strike="noStrike" kern="1200" baseline="0" dirty="0" err="1">
                <a:solidFill>
                  <a:schemeClr val="tx1"/>
                </a:solidFill>
                <a:latin typeface="+mn-lt"/>
                <a:ea typeface="+mn-ea"/>
                <a:cs typeface="+mn-cs"/>
              </a:rPr>
              <a:t>organise</a:t>
            </a:r>
            <a:r>
              <a:rPr lang="en-US" sz="1200" b="0" i="0" u="none" strike="noStrike" kern="1200" baseline="0" dirty="0">
                <a:solidFill>
                  <a:schemeClr val="tx1"/>
                </a:solidFill>
                <a:latin typeface="+mn-lt"/>
                <a:ea typeface="+mn-ea"/>
                <a:cs typeface="+mn-cs"/>
              </a:rPr>
              <a:t> the many groups and stakeholders that play an important role in producing sport in the modern world.</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3</a:t>
            </a:fld>
            <a:endParaRPr lang="en-GB"/>
          </a:p>
        </p:txBody>
      </p:sp>
    </p:spTree>
    <p:extLst>
      <p:ext uri="{BB962C8B-B14F-4D97-AF65-F5344CB8AC3E}">
        <p14:creationId xmlns:p14="http://schemas.microsoft.com/office/powerpoint/2010/main" val="3162198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Communication is the substrate of our daily lives. It is one of the main things that we do in social settings, whether at work, at home, or at leisure. It is </a:t>
            </a:r>
            <a:r>
              <a:rPr lang="en-US" sz="1200" b="0" i="1" u="none" strike="noStrike" kern="1200" baseline="0" dirty="0">
                <a:solidFill>
                  <a:schemeClr val="tx1"/>
                </a:solidFill>
                <a:latin typeface="+mn-lt"/>
                <a:ea typeface="+mn-ea"/>
                <a:cs typeface="+mn-cs"/>
              </a:rPr>
              <a:t>the </a:t>
            </a:r>
            <a:r>
              <a:rPr lang="en-US" sz="1200" b="0" i="0" u="none" strike="noStrike" kern="1200" baseline="0" dirty="0">
                <a:solidFill>
                  <a:schemeClr val="tx1"/>
                </a:solidFill>
                <a:latin typeface="+mn-lt"/>
                <a:ea typeface="+mn-ea"/>
                <a:cs typeface="+mn-cs"/>
              </a:rPr>
              <a:t>main way in which we pursue our myriad social goals in these settings. This is because communication allows us to directly alter the thoughts of others and consequently their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To understand how communication achieves this, it is useful to consider what communication exactly is. Communication has been defined as the process whereby one person manipulates another’s material environment (e.g., by producing sound waves or changing patterns of light) in a way that leads the second person to form a mental representation (e.g., a belief, attitude or action tendency) that is similar to that intended by the first person (Sperber &amp; Wilson, 1986). In essence, then, it is the process that allows people to </a:t>
            </a:r>
            <a:r>
              <a:rPr lang="en-US" sz="1200" b="0" i="1" u="none" strike="noStrike" kern="1200" baseline="0" dirty="0">
                <a:solidFill>
                  <a:schemeClr val="tx1"/>
                </a:solidFill>
                <a:latin typeface="+mn-lt"/>
                <a:ea typeface="+mn-ea"/>
                <a:cs typeface="+mn-cs"/>
              </a:rPr>
              <a:t>transmit</a:t>
            </a:r>
            <a:r>
              <a:rPr lang="en-US" sz="1200" b="0" i="0" u="none" strike="noStrike" kern="1200" baseline="0" dirty="0">
                <a:solidFill>
                  <a:schemeClr val="tx1"/>
                </a:solidFill>
                <a:latin typeface="+mn-lt"/>
                <a:ea typeface="+mn-ea"/>
                <a:cs typeface="+mn-cs"/>
              </a:rPr>
              <a:t>, and thereby come to </a:t>
            </a:r>
            <a:r>
              <a:rPr lang="en-US" sz="1200" b="0" i="1" u="none" strike="noStrike" kern="1200" baseline="0" dirty="0">
                <a:solidFill>
                  <a:schemeClr val="tx1"/>
                </a:solidFill>
                <a:latin typeface="+mn-lt"/>
                <a:ea typeface="+mn-ea"/>
                <a:cs typeface="+mn-cs"/>
              </a:rPr>
              <a:t>share</a:t>
            </a:r>
            <a:r>
              <a:rPr lang="en-US" sz="1200" b="0" i="0" u="none" strike="noStrike" kern="1200" baseline="0" dirty="0">
                <a:solidFill>
                  <a:schemeClr val="tx1"/>
                </a:solidFill>
                <a:latin typeface="+mn-lt"/>
                <a:ea typeface="+mn-ea"/>
                <a:cs typeface="+mn-cs"/>
              </a:rPr>
              <a:t>, information. In sport, it is used by coaches to improve an athlete’s technical proficiency, by players to motivate teammates or convey tactical guidelines, by spectators to encourage their </a:t>
            </a:r>
            <a:r>
              <a:rPr lang="en-US" sz="1200" b="0" i="0" u="none" strike="noStrike" kern="1200" baseline="0" dirty="0" err="1">
                <a:solidFill>
                  <a:schemeClr val="tx1"/>
                </a:solidFill>
                <a:latin typeface="+mn-lt"/>
                <a:ea typeface="+mn-ea"/>
                <a:cs typeface="+mn-cs"/>
              </a:rPr>
              <a:t>favourite</a:t>
            </a:r>
            <a:r>
              <a:rPr lang="en-US" sz="1200" b="0" i="0" u="none" strike="noStrike" kern="1200" baseline="0" dirty="0">
                <a:solidFill>
                  <a:schemeClr val="tx1"/>
                </a:solidFill>
                <a:latin typeface="+mn-lt"/>
                <a:ea typeface="+mn-ea"/>
                <a:cs typeface="+mn-cs"/>
              </a:rPr>
              <a:t> athletes and/or disrupt opponents, and by commentators to enlighten and entertain. It is also used by all the social actors involved in the production of sport (i.e., governments, </a:t>
            </a:r>
            <a:r>
              <a:rPr lang="en-US" sz="1200" b="0" i="0" u="none" strike="noStrike" kern="1200" baseline="0" dirty="0" err="1">
                <a:solidFill>
                  <a:schemeClr val="tx1"/>
                </a:solidFill>
                <a:latin typeface="+mn-lt"/>
                <a:ea typeface="+mn-ea"/>
                <a:cs typeface="+mn-cs"/>
              </a:rPr>
              <a:t>organisations</a:t>
            </a:r>
            <a:r>
              <a:rPr lang="en-US" sz="1200" b="0" i="0" u="none" strike="noStrike" kern="1200" baseline="0" dirty="0">
                <a:solidFill>
                  <a:schemeClr val="tx1"/>
                </a:solidFill>
                <a:latin typeface="+mn-lt"/>
                <a:ea typeface="+mn-ea"/>
                <a:cs typeface="+mn-cs"/>
              </a:rPr>
              <a:t>, unions, community groups, and so on) to formulate goals and coordinate their efforts to achieve them. In other words, without communication, there would be no sport as we know it. However, although communication is ubiquitous and seemingly effortless, it can easily go astray. The core problem is how </a:t>
            </a:r>
            <a:r>
              <a:rPr lang="en-US" sz="1200" b="0" i="0" u="none" strike="noStrike" kern="1200" baseline="0" dirty="0" err="1">
                <a:solidFill>
                  <a:schemeClr val="tx1"/>
                </a:solidFill>
                <a:latin typeface="+mn-lt"/>
                <a:ea typeface="+mn-ea"/>
                <a:cs typeface="+mn-cs"/>
              </a:rPr>
              <a:t>communica</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tors can ensure that the mental representation that their communicative actions induce in their audience is indeed the one that they intend.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I’m always concerned about [sign-stealing] throughout the [baseball] season. So we do a good job of changing sequences and paying attention. … If we feel there’s something going on, we change the signs. (Alex Cora, manager of the Boston Red Sox, cited in </a:t>
            </a:r>
            <a:r>
              <a:rPr lang="en-US" sz="1200" b="0" i="0" u="none" strike="noStrike" kern="1200" baseline="0" dirty="0" err="1">
                <a:solidFill>
                  <a:schemeClr val="tx1"/>
                </a:solidFill>
                <a:latin typeface="+mn-lt"/>
                <a:ea typeface="+mn-ea"/>
                <a:cs typeface="+mn-cs"/>
              </a:rPr>
              <a:t>Sheinin</a:t>
            </a:r>
            <a:r>
              <a:rPr lang="en-US" sz="1200" b="0" i="0" u="none" strike="noStrike" kern="1200" baseline="0" dirty="0">
                <a:solidFill>
                  <a:schemeClr val="tx1"/>
                </a:solidFill>
                <a:latin typeface="+mn-lt"/>
                <a:ea typeface="+mn-ea"/>
                <a:cs typeface="+mn-cs"/>
              </a:rPr>
              <a:t>, 2018)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One of the most well-known models of communication is the </a:t>
            </a:r>
            <a:r>
              <a:rPr lang="en-US" sz="1200" b="0" i="1" u="none" strike="noStrike" kern="1200" baseline="0" dirty="0">
                <a:solidFill>
                  <a:schemeClr val="tx1"/>
                </a:solidFill>
                <a:latin typeface="+mn-lt"/>
                <a:ea typeface="+mn-ea"/>
                <a:cs typeface="+mn-cs"/>
              </a:rPr>
              <a:t>encoder-decoder model </a:t>
            </a:r>
            <a:r>
              <a:rPr lang="en-US" sz="1200" b="0" i="0" u="none" strike="noStrike" kern="1200" baseline="0" dirty="0">
                <a:solidFill>
                  <a:schemeClr val="tx1"/>
                </a:solidFill>
                <a:latin typeface="+mn-lt"/>
                <a:ea typeface="+mn-ea"/>
                <a:cs typeface="+mn-cs"/>
              </a:rPr>
              <a:t>(for an overview, see Krauss &amp; </a:t>
            </a:r>
            <a:r>
              <a:rPr lang="en-US" sz="1200" b="0" i="0" u="none" strike="noStrike" kern="1200" baseline="0" dirty="0" err="1">
                <a:solidFill>
                  <a:schemeClr val="tx1"/>
                </a:solidFill>
                <a:latin typeface="+mn-lt"/>
                <a:ea typeface="+mn-ea"/>
                <a:cs typeface="+mn-cs"/>
              </a:rPr>
              <a:t>Fussell</a:t>
            </a:r>
            <a:r>
              <a:rPr lang="en-US" sz="1200" b="0" i="0" u="none" strike="noStrike" kern="1200" baseline="0" dirty="0">
                <a:solidFill>
                  <a:schemeClr val="tx1"/>
                </a:solidFill>
                <a:latin typeface="+mn-lt"/>
                <a:ea typeface="+mn-ea"/>
                <a:cs typeface="+mn-cs"/>
              </a:rPr>
              <a:t>, 1996). According to this model, successful communication requires that an encoder is able to translate his or her mental representation into a code and transmit it along a communication channel to the decoder who is able to perform the reverse translation to reveal the mental representation. This model thus suggests that the secret to successful communication is having a shared code that the encoder and decoder can both draw on. This claim is obviously true: most of us will have experienced first-hand the barrier that unshared languages, dialects, jargon and slang present to effective communication. Indeed, a number of sports take advantage of the fact that codes can be used to communicate information selectively to those ‘in the know’ while keeping everyone else in the dark. </a:t>
            </a:r>
          </a:p>
          <a:p>
            <a:r>
              <a:rPr lang="en-US" sz="1200" b="0" i="0" u="none" strike="noStrike" kern="1200" baseline="0" dirty="0">
                <a:solidFill>
                  <a:schemeClr val="tx1"/>
                </a:solidFill>
                <a:latin typeface="+mn-lt"/>
                <a:ea typeface="+mn-ea"/>
                <a:cs typeface="+mn-cs"/>
              </a:rPr>
              <a:t>Particularly notable among these sports are NFL and baseball. In the case of NFL, one of the most important tasks facing a new recruit is </a:t>
            </a:r>
            <a:r>
              <a:rPr lang="en-US" sz="1200" b="0" i="0" u="none" strike="noStrike" kern="1200" baseline="0" dirty="0" err="1">
                <a:solidFill>
                  <a:schemeClr val="tx1"/>
                </a:solidFill>
                <a:latin typeface="+mn-lt"/>
                <a:ea typeface="+mn-ea"/>
                <a:cs typeface="+mn-cs"/>
              </a:rPr>
              <a:t>memorising</a:t>
            </a:r>
            <a:r>
              <a:rPr lang="en-US" sz="1200" b="0" i="0" u="none" strike="noStrike" kern="1200" baseline="0" dirty="0">
                <a:solidFill>
                  <a:schemeClr val="tx1"/>
                </a:solidFill>
                <a:latin typeface="+mn-lt"/>
                <a:ea typeface="+mn-ea"/>
                <a:cs typeface="+mn-cs"/>
              </a:rPr>
              <a:t> the team’s strategic playbook, which can contain hundreds of potential procedures, each paired with a code that a player needs to learn and implement if the play is called in a game. This code allows the coach or quarterback to make a play call on the field (e.g., ‘Red Right 30 Pull Trap’ or ‘896 H-Shallow F-Curl’) that the players on their own side will understand, but their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opponents will not. Some teams, like the New England Patriots, are </a:t>
            </a:r>
            <a:r>
              <a:rPr lang="en-US" sz="1200" b="0" i="0" u="none" strike="noStrike" kern="1200" baseline="0" dirty="0" err="1">
                <a:solidFill>
                  <a:schemeClr val="tx1"/>
                </a:solidFill>
                <a:latin typeface="+mn-lt"/>
                <a:ea typeface="+mn-ea"/>
                <a:cs typeface="+mn-cs"/>
              </a:rPr>
              <a:t>recognised</a:t>
            </a:r>
            <a:r>
              <a:rPr lang="en-US" sz="1200" b="0" i="0" u="none" strike="noStrike" kern="1200" baseline="0" dirty="0">
                <a:solidFill>
                  <a:schemeClr val="tx1"/>
                </a:solidFill>
                <a:latin typeface="+mn-lt"/>
                <a:ea typeface="+mn-ea"/>
                <a:cs typeface="+mn-cs"/>
              </a:rPr>
              <a:t> as having particularly complex playbooks, and the failure to adequately grasp the associated code has been associated with some players failing to make an effective contribution to the team (see Figure 4.1).</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Code plays an important role in baseball and softball, too. During a game, players and coaches can be seen exchanging sequences of hand gestures that involve touches to their arms, head and apparel. The most important messages are those exchanged between the catcher and the pitcher about the type of pitch that will be thrown. In light of the potential usefulness of this message to the opposing team, it is not surprising that there is a long history of so-called sign-stealing. When successful, this allows the player at second base who is able to monitor the exchanges between the catcher and pitcher to warn the batter about the pitch that they are likely to receive. This is not without controversy though, and in 2018, there were particularly heated accusations around the Red Sox’s use of electronic equipment to steal signs (individuals on the side lines used video replay to extract signs and then relayed them to players). To counter the possibility that opponents have cracked their code, teams will sometimes also change their code throughout the season (as described by Alex Cora, the manager of the Red Sox, in the quotation above), although this runs the risk that players may struggle to remember, and thus effectively use, the evolving code.</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importance of a shared code to communication can also be seen in communicators’ attempts to take the perspective of their audience and employ a code that they believe is likely to be shared. One classic study speaking to this point was conducted by Susan </a:t>
            </a:r>
            <a:r>
              <a:rPr lang="en-US" sz="1200" b="0" i="0" u="none" strike="noStrike" kern="1200" baseline="0" dirty="0" err="1">
                <a:solidFill>
                  <a:schemeClr val="tx1"/>
                </a:solidFill>
                <a:latin typeface="+mn-lt"/>
                <a:ea typeface="+mn-ea"/>
                <a:cs typeface="+mn-cs"/>
              </a:rPr>
              <a:t>Fussell</a:t>
            </a:r>
            <a:r>
              <a:rPr lang="en-US" sz="1200" b="0" i="0" u="none" strike="noStrike" kern="1200" baseline="0" dirty="0">
                <a:solidFill>
                  <a:schemeClr val="tx1"/>
                </a:solidFill>
                <a:latin typeface="+mn-lt"/>
                <a:ea typeface="+mn-ea"/>
                <a:cs typeface="+mn-cs"/>
              </a:rPr>
              <a:t> and Robert Krauss at Columbia University (</a:t>
            </a:r>
            <a:r>
              <a:rPr lang="en-US" sz="1200" b="0" i="0" u="none" strike="noStrike" kern="1200" baseline="0" dirty="0" err="1">
                <a:solidFill>
                  <a:schemeClr val="tx1"/>
                </a:solidFill>
                <a:latin typeface="+mn-lt"/>
                <a:ea typeface="+mn-ea"/>
                <a:cs typeface="+mn-cs"/>
              </a:rPr>
              <a:t>Fussell</a:t>
            </a:r>
            <a:r>
              <a:rPr lang="en-US" sz="1200" b="0" i="0" u="none" strike="noStrike" kern="1200" baseline="0" dirty="0">
                <a:solidFill>
                  <a:schemeClr val="tx1"/>
                </a:solidFill>
                <a:latin typeface="+mn-lt"/>
                <a:ea typeface="+mn-ea"/>
                <a:cs typeface="+mn-cs"/>
              </a:rPr>
              <a:t> &amp; Krauss, 1989). In this, 17 pairs of friends were brought into the lab and individually asked to provide written descriptions for 30 abstract line drawings in order to help their friend correctly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identify each line drawing at a later point in time. One month later, the participants were brought back into the lab, presented with a series of written descriptions, and asked to select the drawing that they thought the description referred to. Unbeknown to them, these descriptions could be of three kinds: (a) ones that they themselves had written for their friend, (b) ones that their friend had written for them, or (c) ones that unknown participants had written for their own friends. The researchers found that participants were most accurate at identifying figures on the basis of their own descriptions (getting almost 90% correct). Interestingly, though, they were slightly better at identifying figures on the basis of the messages that their friend had written with them in mind (60% accurate) than they were at identifying messages that strangers had designed for other people (55%). </a:t>
            </a:r>
            <a:r>
              <a:rPr lang="en-US" sz="1200" b="0" i="0" u="none" strike="noStrike" kern="1200" baseline="0" dirty="0" err="1">
                <a:solidFill>
                  <a:schemeClr val="tx1"/>
                </a:solidFill>
                <a:latin typeface="+mn-lt"/>
                <a:ea typeface="+mn-ea"/>
                <a:cs typeface="+mn-cs"/>
              </a:rPr>
              <a:t>Fussell</a:t>
            </a:r>
            <a:r>
              <a:rPr lang="en-US" sz="1200" b="0" i="0" u="none" strike="noStrike" kern="1200" baseline="0" dirty="0">
                <a:solidFill>
                  <a:schemeClr val="tx1"/>
                </a:solidFill>
                <a:latin typeface="+mn-lt"/>
                <a:ea typeface="+mn-ea"/>
                <a:cs typeface="+mn-cs"/>
              </a:rPr>
              <a:t> and Krauss (1989) argued that these findings show that people (a) try to design messages that they believe will be understood by their audience, and (b) are somewhat successful at doing so.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Further evidence of people’s attempts to design messages that are likely to be understood by their audience is provided by the work of Nathanael Fast and colleagues (Fast, Heath, &amp; Wu, 2009). In an initial experiment, participants were asked to read some information about the performance of eight baseball players and then to send an email about this information to a stranger. There were two key manipulations in this study. First, half of the list included players who had received relatively little media attention, but had achieved very high performances over the season; the remaining players had received a great deal of media attention, but had very average seasons. Second, participants either were (or were not) told that the person that they were emailing was a baseball fan. The researchers found that what participants choose to communicate about depended on the fame of the players as well as the expertise of the audience. In particular, when emailing an expert audience, people spent more time communicating about the stellar (but relatively unknown) players than the mediocre (but famous) ones. In contrast, when emailing a non-expert, participants showed exactly the opposite pattern: they spent more time communicating about the famous (mediocre) players than the unfamiliar (stellar) ones. In sum, these findings suggest that communicators try to increase the likelihood that their communication will be successful by transmitting information that they anticipate will be meaningful to their audience, and that their audience will therefore be able to engage with.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4</a:t>
            </a:fld>
            <a:endParaRPr lang="en-GB"/>
          </a:p>
        </p:txBody>
      </p:sp>
    </p:spTree>
    <p:extLst>
      <p:ext uri="{BB962C8B-B14F-4D97-AF65-F5344CB8AC3E}">
        <p14:creationId xmlns:p14="http://schemas.microsoft.com/office/powerpoint/2010/main" val="3162198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Of course I sing out ‘black bastard’, but I don’t mean it. It’s all part of being at the footy on a Saturday [afternoon]. The media makes too much of [racial taunts]. It’s just a way of letting out your feelings. (Male AFL fan, cited in McNamara, 2000, p. 19)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While knowing the code and knowing which code to use is essential for successful communication, there is evidence that it is not always enough. In particular, in many circumstances there is a gap between what is said (and thus what can be extracted from the code) and what is meant. The quotes above, provided by male football fans, are a vivid (if </a:t>
            </a:r>
            <a:r>
              <a:rPr lang="en-US" sz="1200" b="0" i="0" u="none" strike="noStrike" kern="1200" baseline="0" dirty="0" err="1">
                <a:solidFill>
                  <a:schemeClr val="tx1"/>
                </a:solidFill>
                <a:latin typeface="+mn-lt"/>
                <a:ea typeface="+mn-ea"/>
                <a:cs typeface="+mn-cs"/>
              </a:rPr>
              <a:t>unsavoury</a:t>
            </a:r>
            <a:r>
              <a:rPr lang="en-US" sz="1200" b="0" i="0" u="none" strike="noStrike" kern="1200" baseline="0" dirty="0">
                <a:solidFill>
                  <a:schemeClr val="tx1"/>
                </a:solidFill>
                <a:latin typeface="+mn-lt"/>
                <a:ea typeface="+mn-ea"/>
                <a:cs typeface="+mn-cs"/>
              </a:rPr>
              <a:t>) example of this phenomenon. For when interviewed about their homophobic or racist chanting (Magrath, 2018; McNamara, 2000), these fans argued that their chants were not meant to convey any actual prejudice. They claimed that these chants were instead meant to communicate their passion for their team and their desire for their team to win. Regardless of how much credence we give these accounts, the point is that in sport, as in life more generally, people do not always say what they mean and they do not always mean what they say.</a:t>
            </a:r>
          </a:p>
          <a:p>
            <a:r>
              <a:rPr lang="en-US" sz="1200" b="0" i="0" u="none" strike="noStrike" kern="1200" baseline="0" dirty="0">
                <a:solidFill>
                  <a:schemeClr val="tx1"/>
                </a:solidFill>
                <a:latin typeface="+mn-lt"/>
                <a:ea typeface="+mn-ea"/>
                <a:cs typeface="+mn-cs"/>
              </a:rPr>
              <a:t>This raises the obvious question of how recipients of communication are meant to work out what exactly it is that a communicator means. In trying to account for people’s abilities to bridge the gap between the literal and intended meaning of a message, Sperber and Wilson’s (1997) </a:t>
            </a:r>
            <a:r>
              <a:rPr lang="en-US" sz="1200" b="0" i="1" u="none" strike="noStrike" kern="1200" baseline="0" dirty="0">
                <a:solidFill>
                  <a:schemeClr val="tx1"/>
                </a:solidFill>
                <a:latin typeface="+mn-lt"/>
                <a:ea typeface="+mn-ea"/>
                <a:cs typeface="+mn-cs"/>
              </a:rPr>
              <a:t>relevance theory </a:t>
            </a:r>
            <a:r>
              <a:rPr lang="en-US" sz="1200" b="0" i="0" u="none" strike="noStrike" kern="1200" baseline="0" dirty="0">
                <a:solidFill>
                  <a:schemeClr val="tx1"/>
                </a:solidFill>
                <a:latin typeface="+mn-lt"/>
                <a:ea typeface="+mn-ea"/>
                <a:cs typeface="+mn-cs"/>
              </a:rPr>
              <a:t>argues that correctly decoding the literal meaning of a message is a necessary, but not sufficient, condition for communication. According to this theory, the audience is also required to make an inference about the communicator’s intended meaning. Doing this requires that audiences assume that the message is </a:t>
            </a:r>
            <a:r>
              <a:rPr lang="en-US" sz="1200" b="0" i="1" u="none" strike="noStrike" kern="1200" baseline="0" dirty="0">
                <a:solidFill>
                  <a:schemeClr val="tx1"/>
                </a:solidFill>
                <a:latin typeface="+mn-lt"/>
                <a:ea typeface="+mn-ea"/>
                <a:cs typeface="+mn-cs"/>
              </a:rPr>
              <a:t>relevant </a:t>
            </a:r>
            <a:r>
              <a:rPr lang="en-US" sz="1200" b="0" i="0" u="none" strike="noStrike" kern="1200" baseline="0" dirty="0">
                <a:solidFill>
                  <a:schemeClr val="tx1"/>
                </a:solidFill>
                <a:latin typeface="+mn-lt"/>
                <a:ea typeface="+mn-ea"/>
                <a:cs typeface="+mn-cs"/>
              </a:rPr>
              <a:t>given the information that they (believe that they) share with the communicator, such as knowledge of their previous interactions, recent events, the progress of the conversation to this point, and so on. For example, when FIFA President Sepp Blatter said in a series of television interviews in 2011 that racism is not a problem in football and that most problems can be settled with a handshake, many people called for his resignation because they understood this to be inconsistent with the worldwide drive to acknowledge the seriousness of racism and to do everything possible to root it out. So although Blatter claimed that ‘I was misunderstood’, his comments were interpreted against the backdrop of anti-racism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such as the FIFA’s own ‘Say No to Racism’ campaign, with which they appeared to be inconsistent (BBC, 2011).</a:t>
            </a:r>
          </a:p>
          <a:p>
            <a:r>
              <a:rPr lang="en-US" sz="1200" b="0" i="0" u="none" strike="noStrike" kern="1200" baseline="0" dirty="0">
                <a:solidFill>
                  <a:schemeClr val="tx1"/>
                </a:solidFill>
                <a:latin typeface="+mn-lt"/>
                <a:ea typeface="+mn-ea"/>
                <a:cs typeface="+mn-cs"/>
              </a:rPr>
              <a:t>Having taken this contextual information into account, people then settle on the inference that </a:t>
            </a:r>
            <a:r>
              <a:rPr lang="en-US" sz="1200" b="0" i="0" u="none" strike="noStrike" kern="1200" baseline="0" dirty="0" err="1">
                <a:solidFill>
                  <a:schemeClr val="tx1"/>
                </a:solidFill>
                <a:latin typeface="+mn-lt"/>
                <a:ea typeface="+mn-ea"/>
                <a:cs typeface="+mn-cs"/>
              </a:rPr>
              <a:t>maximises</a:t>
            </a:r>
            <a:r>
              <a:rPr lang="en-US" sz="1200" b="0" i="0" u="none" strike="noStrike" kern="1200" baseline="0" dirty="0">
                <a:solidFill>
                  <a:schemeClr val="tx1"/>
                </a:solidFill>
                <a:latin typeface="+mn-lt"/>
                <a:ea typeface="+mn-ea"/>
                <a:cs typeface="+mn-cs"/>
              </a:rPr>
              <a:t> the relevance of the message given this shared knowledge. In the case of Blatter, for example, his comments were given greater weight (and seen as particularly problematic), precisely because they went against the grain of high-profile anti-racism campaigns. This tendency for communicators to make the assumption that each contribution to a conversation is directly relevant to what has been said up to that point explains why non-sequiturs can so effectively derail a discussion. Indeed, the linguistic philosopher Paul Grice has argued that the overarching maxim of conversational logic is to ‘be relevant’ (Grice, 1975).</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frequency of indirect language in conversation, including that associated with politeness, sarcasm and </a:t>
            </a:r>
            <a:r>
              <a:rPr lang="en-US" sz="1200" b="0" i="0" u="none" strike="noStrike" kern="1200" baseline="0" dirty="0" err="1">
                <a:solidFill>
                  <a:schemeClr val="tx1"/>
                </a:solidFill>
                <a:latin typeface="+mn-lt"/>
                <a:ea typeface="+mn-ea"/>
                <a:cs typeface="+mn-cs"/>
              </a:rPr>
              <a:t>humour</a:t>
            </a:r>
            <a:r>
              <a:rPr lang="en-US" sz="1200" b="0" i="0" u="none" strike="noStrike" kern="1200" baseline="0" dirty="0">
                <a:solidFill>
                  <a:schemeClr val="tx1"/>
                </a:solidFill>
                <a:latin typeface="+mn-lt"/>
                <a:ea typeface="+mn-ea"/>
                <a:cs typeface="+mn-cs"/>
              </a:rPr>
              <a:t>, points to people’s capacity to correctly infer that the speaker means something very different – often the direct opposite – of what he or she has said. However, making the correct inference is not always so straightforward. For instance, it is likely that many listening to fans’ racist or homophobic chanting will react to the literal meaning of the chants, rather than what fans (e.g., those interviewed by McNamara, 2000, and Magrath, 2018) say they intend. Such failures are also evident in our more quotidian communications – not least, in social media use (something which has often proved to be particularly problematic for prominent sports stars; Holmes, 2011). In line with this point, Justin Kruger and colleagues found that people were rather poor at correctly </a:t>
            </a:r>
            <a:r>
              <a:rPr lang="en-US" sz="1200" b="0" i="0" u="none" strike="noStrike" kern="1200" baseline="0" dirty="0" err="1">
                <a:solidFill>
                  <a:schemeClr val="tx1"/>
                </a:solidFill>
                <a:latin typeface="+mn-lt"/>
                <a:ea typeface="+mn-ea"/>
                <a:cs typeface="+mn-cs"/>
              </a:rPr>
              <a:t>recognising</a:t>
            </a:r>
            <a:r>
              <a:rPr lang="en-US" sz="1200" b="0" i="0" u="none" strike="noStrike" kern="1200" baseline="0" dirty="0">
                <a:solidFill>
                  <a:schemeClr val="tx1"/>
                </a:solidFill>
                <a:latin typeface="+mn-lt"/>
                <a:ea typeface="+mn-ea"/>
                <a:cs typeface="+mn-cs"/>
              </a:rPr>
              <a:t> whether the content of an email was (or was not) sarcastic (Kruger, Epley, Parker, &amp; Ng, 2005). They were, however, more accurate at judging sarcasm when the statement was conveyed verbally, as communicators tended to introduce a range of </a:t>
            </a:r>
            <a:r>
              <a:rPr lang="en-US" sz="1200" b="0" i="0" u="none" strike="noStrike" kern="1200" baseline="0" dirty="0" err="1">
                <a:solidFill>
                  <a:schemeClr val="tx1"/>
                </a:solidFill>
                <a:latin typeface="+mn-lt"/>
                <a:ea typeface="+mn-ea"/>
                <a:cs typeface="+mn-cs"/>
              </a:rPr>
              <a:t>paravocal</a:t>
            </a:r>
            <a:r>
              <a:rPr lang="en-US" sz="1200" b="0" i="0" u="none" strike="noStrike" kern="1200" baseline="0" dirty="0">
                <a:solidFill>
                  <a:schemeClr val="tx1"/>
                </a:solidFill>
                <a:latin typeface="+mn-lt"/>
                <a:ea typeface="+mn-ea"/>
                <a:cs typeface="+mn-cs"/>
              </a:rPr>
              <a:t> cues that </a:t>
            </a:r>
            <a:r>
              <a:rPr lang="en-US" sz="1200" b="0" i="0" u="none" strike="noStrike" kern="1200" baseline="0" dirty="0" err="1">
                <a:solidFill>
                  <a:schemeClr val="tx1"/>
                </a:solidFill>
                <a:latin typeface="+mn-lt"/>
                <a:ea typeface="+mn-ea"/>
                <a:cs typeface="+mn-cs"/>
              </a:rPr>
              <a:t>signalled</a:t>
            </a:r>
            <a:r>
              <a:rPr lang="en-US" sz="1200" b="0" i="0" u="none" strike="noStrike" kern="1200" baseline="0" dirty="0">
                <a:solidFill>
                  <a:schemeClr val="tx1"/>
                </a:solidFill>
                <a:latin typeface="+mn-lt"/>
                <a:ea typeface="+mn-ea"/>
                <a:cs typeface="+mn-cs"/>
              </a:rPr>
              <a:t> their sarcastic intentions. Indeed, it has been suggested that the emergence of emoticons in contemporary electronic forms of communication is due to people’s difficulties in effectively using indirect language over these channels. These function as a supplementary code that signals the communicator’s social intention and, alongside with a written message, help recipients understand a message’s intended meaning (e.g., Thompson &amp; </a:t>
            </a:r>
            <a:r>
              <a:rPr lang="en-US" sz="1200" b="0" i="0" u="none" strike="noStrike" kern="1200" baseline="0" dirty="0" err="1">
                <a:solidFill>
                  <a:schemeClr val="tx1"/>
                </a:solidFill>
                <a:latin typeface="+mn-lt"/>
                <a:ea typeface="+mn-ea"/>
                <a:cs typeface="+mn-cs"/>
              </a:rPr>
              <a:t>Filik</a:t>
            </a:r>
            <a:r>
              <a:rPr lang="en-US" sz="1200" b="0" i="0" u="none" strike="noStrike" kern="1200" baseline="0" dirty="0">
                <a:solidFill>
                  <a:schemeClr val="tx1"/>
                </a:solidFill>
                <a:latin typeface="+mn-lt"/>
                <a:ea typeface="+mn-ea"/>
                <a:cs typeface="+mn-cs"/>
              </a:rPr>
              <a:t>, 2016). </a:t>
            </a:r>
          </a:p>
          <a:p>
            <a:r>
              <a:rPr lang="en-US" sz="1200" b="0" i="0" u="none" strike="noStrike" kern="1200" baseline="0" dirty="0">
                <a:solidFill>
                  <a:schemeClr val="tx1"/>
                </a:solidFill>
                <a:latin typeface="+mn-lt"/>
                <a:ea typeface="+mn-ea"/>
                <a:cs typeface="+mn-cs"/>
              </a:rPr>
              <a:t>These difficulties of making the correct inference are apparent in many team sporting contexts. One of the most important sources of contextual knowledge that communicators can draw on when inferring another person’s intended meaning is an understanding of the objects (e.g., the people and events) that are in that person’s visual field. So a person’s query of ‘What is that?’ is more likely to be answered satisfactorily if their audience can see what ‘that’ is. Doing this is greatly facilitated by a common physical orientation and the establishment of a shared gaze, as this helps speakers to be confident about which object a particular utterance is referring to. However, the highly complex, rapid and dynamic nature of many team sports is an impediment to any common physical orientation and often makes it hard for players to establish a shared gaze. This means that players can sometimes struggle to understand exactly what is meant by their teammates’ shouts of ‘watch out!’ or ‘pass!’. Consistent with this analysis, </a:t>
            </a:r>
            <a:r>
              <a:rPr lang="en-US" sz="1200" b="0" i="0" u="none" strike="noStrike" kern="1200" baseline="0" dirty="0" err="1">
                <a:solidFill>
                  <a:schemeClr val="tx1"/>
                </a:solidFill>
                <a:latin typeface="+mn-lt"/>
                <a:ea typeface="+mn-ea"/>
                <a:cs typeface="+mn-cs"/>
              </a:rPr>
              <a:t>LeCouteur</a:t>
            </a:r>
            <a:r>
              <a:rPr lang="en-US" sz="1200" b="0" i="0" u="none" strike="noStrike" kern="1200" baseline="0" dirty="0">
                <a:solidFill>
                  <a:schemeClr val="tx1"/>
                </a:solidFill>
                <a:latin typeface="+mn-lt"/>
                <a:ea typeface="+mn-ea"/>
                <a:cs typeface="+mn-cs"/>
              </a:rPr>
              <a:t> and </a:t>
            </a:r>
            <a:r>
              <a:rPr lang="en-US" sz="1200" b="0" i="0" u="none" strike="noStrike" kern="1200" baseline="0" dirty="0" err="1">
                <a:solidFill>
                  <a:schemeClr val="tx1"/>
                </a:solidFill>
                <a:latin typeface="+mn-lt"/>
                <a:ea typeface="+mn-ea"/>
                <a:cs typeface="+mn-cs"/>
              </a:rPr>
              <a:t>Feo</a:t>
            </a:r>
            <a:r>
              <a:rPr lang="en-US" sz="1200" b="0" i="0" u="none" strike="noStrike" kern="1200" baseline="0" dirty="0">
                <a:solidFill>
                  <a:schemeClr val="tx1"/>
                </a:solidFill>
                <a:latin typeface="+mn-lt"/>
                <a:ea typeface="+mn-ea"/>
                <a:cs typeface="+mn-cs"/>
              </a:rPr>
              <a:t> (2011) found that communication during netball matches was frequently unsuccessful. In particular, players’ directives to one another were often ambiguous, as they assumed they had a shared orientation and visual awareness when in fact they did not. Unsurprisingly, when this was the case, other players’ responses to these messages were often inappropriate because the intended meaning had not been effectively transmitted.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6</a:t>
            </a:fld>
            <a:endParaRPr lang="en-GB"/>
          </a:p>
        </p:txBody>
      </p:sp>
    </p:spTree>
    <p:extLst>
      <p:ext uri="{BB962C8B-B14F-4D97-AF65-F5344CB8AC3E}">
        <p14:creationId xmlns:p14="http://schemas.microsoft.com/office/powerpoint/2010/main" val="2416645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If we were to extract one key practical learning from these classic perspectives on communication, it is probably that those wishing to avoid miscommunications should keep their messages simple. This means developing a shared code, and sticking to it, much as pilots and air traffic controllers do to ensure the efficient and clear transmission of information. At all costs, communicators should avoid sending messages that require the audience to make complex inferences about their intentions. Especially in rapid team sports, teams should therefore work to establish a shared code that can be used during play to pass information efficiently and effectively (Reimer, Park, &amp; </a:t>
            </a:r>
            <a:r>
              <a:rPr lang="en-US" sz="1200" b="0" i="0" u="none" strike="noStrike" kern="1200" baseline="0" dirty="0" err="1">
                <a:solidFill>
                  <a:schemeClr val="tx1"/>
                </a:solidFill>
                <a:latin typeface="+mn-lt"/>
                <a:ea typeface="+mn-ea"/>
                <a:cs typeface="+mn-cs"/>
              </a:rPr>
              <a:t>Hinsz</a:t>
            </a:r>
            <a:r>
              <a:rPr lang="en-US" sz="1200" b="0" i="0" u="none" strike="noStrike" kern="1200" baseline="0" dirty="0">
                <a:solidFill>
                  <a:schemeClr val="tx1"/>
                </a:solidFill>
                <a:latin typeface="+mn-lt"/>
                <a:ea typeface="+mn-ea"/>
                <a:cs typeface="+mn-cs"/>
              </a:rPr>
              <a:t>, 2006). </a:t>
            </a:r>
          </a:p>
          <a:p>
            <a:r>
              <a:rPr lang="en-US" sz="1200" b="0" i="0" u="none" strike="noStrike" kern="1200" baseline="0" dirty="0">
                <a:solidFill>
                  <a:schemeClr val="tx1"/>
                </a:solidFill>
                <a:latin typeface="+mn-lt"/>
                <a:ea typeface="+mn-ea"/>
                <a:cs typeface="+mn-cs"/>
              </a:rPr>
              <a:t>In line with this </a:t>
            </a:r>
            <a:r>
              <a:rPr lang="en-US" sz="1200" b="0" i="1" u="none" strike="noStrike" kern="1200" baseline="0" dirty="0">
                <a:solidFill>
                  <a:schemeClr val="tx1"/>
                </a:solidFill>
                <a:latin typeface="+mn-lt"/>
                <a:ea typeface="+mn-ea"/>
                <a:cs typeface="+mn-cs"/>
              </a:rPr>
              <a:t>parsimony model</a:t>
            </a:r>
            <a:r>
              <a:rPr lang="en-US" sz="1200" b="0" i="0" u="none" strike="noStrike" kern="1200" baseline="0" dirty="0">
                <a:solidFill>
                  <a:schemeClr val="tx1"/>
                </a:solidFill>
                <a:latin typeface="+mn-lt"/>
                <a:ea typeface="+mn-ea"/>
                <a:cs typeface="+mn-cs"/>
              </a:rPr>
              <a:t>, Eccles and Tran (2012) suggest that there are a number of steps that communicators can take to ensure that their message gets through. These include sending a message multiple times over multiple channels and checking to ensure that the message has been correctly understood. They also suggest that the audience can improve their chances of retaining the integrity of the message that they need to encode by remembering the HEAR acronym: head up, eyes front, attend fully and remain silent.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But is this all there is to it? As we will see in the next section, almost certainly not. For sometimes – especially when communication occurs across the contours of shared social identity – </a:t>
            </a:r>
            <a:r>
              <a:rPr lang="en-US" sz="1200" b="0" i="0" u="none" strike="noStrike" kern="1200" baseline="0" dirty="0" err="1">
                <a:solidFill>
                  <a:schemeClr val="tx1"/>
                </a:solidFill>
                <a:latin typeface="+mn-lt"/>
                <a:ea typeface="+mn-ea"/>
                <a:cs typeface="+mn-cs"/>
              </a:rPr>
              <a:t>HEARing</a:t>
            </a:r>
            <a:r>
              <a:rPr lang="en-US" sz="1200" b="0" i="0" u="none" strike="noStrike" kern="1200" baseline="0" dirty="0">
                <a:solidFill>
                  <a:schemeClr val="tx1"/>
                </a:solidFill>
                <a:latin typeface="+mn-lt"/>
                <a:ea typeface="+mn-ea"/>
                <a:cs typeface="+mn-cs"/>
              </a:rPr>
              <a:t> is not enough to hear, or for one’s message to be heard.</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7</a:t>
            </a:fld>
            <a:endParaRPr lang="en-GB"/>
          </a:p>
        </p:txBody>
      </p:sp>
    </p:spTree>
    <p:extLst>
      <p:ext uri="{BB962C8B-B14F-4D97-AF65-F5344CB8AC3E}">
        <p14:creationId xmlns:p14="http://schemas.microsoft.com/office/powerpoint/2010/main" val="3950534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Current perspectives on communication suggest that communicators can, by keeping their messages simple, increase the likelihood that they will be understood. However, it does not take much reflection to </a:t>
            </a:r>
            <a:r>
              <a:rPr lang="en-US" sz="1200" b="0" i="0" u="none" strike="noStrike" kern="1200" baseline="0" dirty="0" err="1">
                <a:solidFill>
                  <a:schemeClr val="tx1"/>
                </a:solidFill>
                <a:latin typeface="+mn-lt"/>
                <a:ea typeface="+mn-ea"/>
                <a:cs typeface="+mn-cs"/>
              </a:rPr>
              <a:t>realise</a:t>
            </a:r>
            <a:r>
              <a:rPr lang="en-US" sz="1200" b="0" i="0" u="none" strike="noStrike" kern="1200" baseline="0" dirty="0">
                <a:solidFill>
                  <a:schemeClr val="tx1"/>
                </a:solidFill>
                <a:latin typeface="+mn-lt"/>
                <a:ea typeface="+mn-ea"/>
                <a:cs typeface="+mn-cs"/>
              </a:rPr>
              <a:t> that this is not the ultimate answer to the question of how to </a:t>
            </a:r>
            <a:r>
              <a:rPr lang="en-US" sz="1200" b="0" i="0" u="none" strike="noStrike" kern="1200" baseline="0" dirty="0" err="1">
                <a:solidFill>
                  <a:schemeClr val="tx1"/>
                </a:solidFill>
                <a:latin typeface="+mn-lt"/>
                <a:ea typeface="+mn-ea"/>
                <a:cs typeface="+mn-cs"/>
              </a:rPr>
              <a:t>maximise</a:t>
            </a:r>
            <a:r>
              <a:rPr lang="en-US" sz="1200" b="0" i="0" u="none" strike="noStrike" kern="1200" baseline="0" dirty="0">
                <a:solidFill>
                  <a:schemeClr val="tx1"/>
                </a:solidFill>
                <a:latin typeface="+mn-lt"/>
                <a:ea typeface="+mn-ea"/>
                <a:cs typeface="+mn-cs"/>
              </a:rPr>
              <a:t> communicative success. This is because it requires effort to develop and </a:t>
            </a:r>
            <a:r>
              <a:rPr lang="en-US" sz="1200" b="0" i="0" u="none" strike="noStrike" kern="1200" baseline="0" dirty="0" err="1">
                <a:solidFill>
                  <a:schemeClr val="tx1"/>
                </a:solidFill>
                <a:latin typeface="+mn-lt"/>
                <a:ea typeface="+mn-ea"/>
                <a:cs typeface="+mn-cs"/>
              </a:rPr>
              <a:t>memorise</a:t>
            </a:r>
            <a:r>
              <a:rPr lang="en-US" sz="1200" b="0" i="0" u="none" strike="noStrike" kern="1200" baseline="0" dirty="0">
                <a:solidFill>
                  <a:schemeClr val="tx1"/>
                </a:solidFill>
                <a:latin typeface="+mn-lt"/>
                <a:ea typeface="+mn-ea"/>
                <a:cs typeface="+mn-cs"/>
              </a:rPr>
              <a:t> a shared code, to build redundancy into the messages we send, and to attend carefully to the messages that others send to us.</a:t>
            </a:r>
          </a:p>
          <a:p>
            <a:r>
              <a:rPr lang="en-US" sz="1200" b="0" i="0" u="none" strike="noStrike" kern="1200" baseline="0" dirty="0">
                <a:solidFill>
                  <a:schemeClr val="tx1"/>
                </a:solidFill>
                <a:latin typeface="+mn-lt"/>
                <a:ea typeface="+mn-ea"/>
                <a:cs typeface="+mn-cs"/>
              </a:rPr>
              <a:t>As any coach knows, increasing athletes’ engagement with their teaching therefore takes more than getting them to keep their heads up and their eyes forward. To increase engagement, it is necessary to engage athletes’ minds – they must </a:t>
            </a:r>
            <a:r>
              <a:rPr lang="en-US" sz="1200" b="0" i="1" u="none" strike="noStrike" kern="1200" baseline="0" dirty="0">
                <a:solidFill>
                  <a:schemeClr val="tx1"/>
                </a:solidFill>
                <a:latin typeface="+mn-lt"/>
                <a:ea typeface="+mn-ea"/>
                <a:cs typeface="+mn-cs"/>
              </a:rPr>
              <a:t>want </a:t>
            </a:r>
            <a:r>
              <a:rPr lang="en-US" sz="1200" b="0" i="0" u="none" strike="noStrike" kern="1200" baseline="0" dirty="0">
                <a:solidFill>
                  <a:schemeClr val="tx1"/>
                </a:solidFill>
                <a:latin typeface="+mn-lt"/>
                <a:ea typeface="+mn-ea"/>
                <a:cs typeface="+mn-cs"/>
              </a:rPr>
              <a:t>to learn before they will bother to listen to, and hear, what you have to say. It is also the case that while restricting our communication to simple and literal messages may have the desirable effect of reducing misunderstanding, it will also sharply limit the range of understandings we can hope to create. In our everyday life, we violate conversational directness because, among other things, being polite, telling jokes, and using sarcasm and innuendo allow us to pursue a broader range of social goals than is possible through more direct and simple conversational means. Accordingly, to communicate effectively it is useful to consider what can make it more likely that communicators correctly understand one another’s intentions, thereby bridging the gap between the literal message and what is actually meant. Here again, the communicator’s </a:t>
            </a:r>
            <a:r>
              <a:rPr lang="en-US" sz="1200" b="0" i="1" u="none" strike="noStrike" kern="1200" baseline="0" dirty="0">
                <a:solidFill>
                  <a:schemeClr val="tx1"/>
                </a:solidFill>
                <a:latin typeface="+mn-lt"/>
                <a:ea typeface="+mn-ea"/>
                <a:cs typeface="+mn-cs"/>
              </a:rPr>
              <a:t>motivation </a:t>
            </a:r>
            <a:r>
              <a:rPr lang="en-US" sz="1200" b="0" i="0" u="none" strike="noStrike" kern="1200" baseline="0" dirty="0">
                <a:solidFill>
                  <a:schemeClr val="tx1"/>
                </a:solidFill>
                <a:latin typeface="+mn-lt"/>
                <a:ea typeface="+mn-ea"/>
                <a:cs typeface="+mn-cs"/>
              </a:rPr>
              <a:t>is key.</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line with this point, this section discusses the role that social identity can play in motivating communicators to construct the right messages and process them attentively. In particular, it explores evidence which suggests that when people perceive that they share a social identity – when they think of themselves as ‘us’ and ‘we’ – they will be more motivated to be on the same page, and consequently more willing to do the hard conversational work that is required to get there.</a:t>
            </a:r>
          </a:p>
          <a:p>
            <a:r>
              <a:rPr lang="en-US" sz="1200" b="0" i="0" u="none" strike="noStrike" kern="1200" baseline="0" dirty="0">
                <a:solidFill>
                  <a:schemeClr val="tx1"/>
                </a:solidFill>
                <a:latin typeface="+mn-lt"/>
                <a:ea typeface="+mn-ea"/>
                <a:cs typeface="+mn-cs"/>
              </a:rPr>
              <a:t>According to the social identity perspective (Tajfel &amp; Turner, 1979; Turner, 1982), when people think of themselves in terms of their social identities (i.e., the group memberships that they share with others) rather than their individual identities (i.e., the characteristics and attributes that make them unique and special), this has important consequences for the way in which they relate to those around them. In particular, there is evidence that when people identify more highly with a given social group, they are more motivated to affiliate with other members of that group (i.e., ingroup members) and to coordinate their goal-directed actions with them than they are with members of an outgroup (Haslam, Turner, Oakes, </a:t>
            </a:r>
            <a:r>
              <a:rPr lang="en-US" sz="1200" b="0" i="0" u="none" strike="noStrike" kern="1200" baseline="0" dirty="0" err="1">
                <a:solidFill>
                  <a:schemeClr val="tx1"/>
                </a:solidFill>
                <a:latin typeface="+mn-lt"/>
                <a:ea typeface="+mn-ea"/>
                <a:cs typeface="+mn-cs"/>
              </a:rPr>
              <a:t>McGarty</a:t>
            </a:r>
            <a:r>
              <a:rPr lang="en-US" sz="1200" b="0" i="0" u="none" strike="noStrike" kern="1200" baseline="0" dirty="0">
                <a:solidFill>
                  <a:schemeClr val="tx1"/>
                </a:solidFill>
                <a:latin typeface="+mn-lt"/>
                <a:ea typeface="+mn-ea"/>
                <a:cs typeface="+mn-cs"/>
              </a:rPr>
              <a:t> et al., 1998). People are also more inclined to regard other ingroup members as a reliable source of information about the world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t>
            </a:r>
            <a:r>
              <a:rPr lang="en-US" sz="1200" b="0" i="0" u="none" strike="noStrike" kern="1200" baseline="0" dirty="0" err="1">
                <a:solidFill>
                  <a:schemeClr val="tx1"/>
                </a:solidFill>
                <a:latin typeface="+mn-lt"/>
                <a:ea typeface="+mn-ea"/>
                <a:cs typeface="+mn-cs"/>
              </a:rPr>
              <a:t>McGarty</a:t>
            </a:r>
            <a:r>
              <a:rPr lang="en-US" sz="1200" b="0" i="0" u="none" strike="noStrike" kern="1200" baseline="0" dirty="0">
                <a:solidFill>
                  <a:schemeClr val="tx1"/>
                </a:solidFill>
                <a:latin typeface="+mn-lt"/>
                <a:ea typeface="+mn-ea"/>
                <a:cs typeface="+mn-cs"/>
              </a:rPr>
              <a:t>, Turner, Oakes, &amp; Haslam, 1993). These observations imply that shared social identity should increase the effectiveness of communication (</a:t>
            </a:r>
            <a:r>
              <a:rPr lang="en-US" sz="1200" b="0" i="0" u="none" strike="noStrike" kern="1200" baseline="0" dirty="0" err="1">
                <a:solidFill>
                  <a:schemeClr val="tx1"/>
                </a:solidFill>
                <a:latin typeface="+mn-lt"/>
                <a:ea typeface="+mn-ea"/>
                <a:cs typeface="+mn-cs"/>
              </a:rPr>
              <a:t>Postmes</a:t>
            </a:r>
            <a:r>
              <a:rPr lang="en-US" sz="1200" b="0" i="0" u="none" strike="noStrike" kern="1200" baseline="0" dirty="0">
                <a:solidFill>
                  <a:schemeClr val="tx1"/>
                </a:solidFill>
                <a:latin typeface="+mn-lt"/>
                <a:ea typeface="+mn-ea"/>
                <a:cs typeface="+mn-cs"/>
              </a:rPr>
              <a:t>, 2003). In support of this point, there is evidence that social identity determines (a) who we communicate with; (b) the quality of the messages that we send; and (c) our ability to extract the intended meaning from those messages. This, indeed, is the basis of three key points that can be divined from a social identity approach to communication in sport, and that the following sections now elaborate in turn. </a:t>
            </a:r>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8</a:t>
            </a:fld>
            <a:endParaRPr lang="en-GB"/>
          </a:p>
        </p:txBody>
      </p:sp>
    </p:spTree>
    <p:extLst>
      <p:ext uri="{BB962C8B-B14F-4D97-AF65-F5344CB8AC3E}">
        <p14:creationId xmlns:p14="http://schemas.microsoft.com/office/powerpoint/2010/main" val="2245377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l"/>
            <a:endParaRPr lang="nl-BE" sz="2400" b="0" i="0" u="none" strike="noStrike" baseline="0" dirty="0">
              <a:solidFill>
                <a:srgbClr val="000000"/>
              </a:solidFill>
              <a:latin typeface="Times New Roman" panose="02020603050405020304" pitchFamily="18" charset="0"/>
            </a:endParaRPr>
          </a:p>
          <a:p>
            <a:pPr algn="just"/>
            <a:r>
              <a:rPr lang="en-US" sz="1200" b="0" i="0" u="none" strike="noStrike" baseline="0" dirty="0">
                <a:latin typeface="Times New Roman" panose="02020603050405020304" pitchFamily="18" charset="0"/>
              </a:rPr>
              <a:t>Although communication is ubiquitous in our daily lives, we are not equally likely to interact (and therefore communicate) with everyone in our social world. More particularly, there is evidence that social identities play an important role in shaping the flow of information, such that people are more likely to send messages to other members of their ingroup rather than to members of outgroups. Soccer fans, for example, are more likely to communicate with fellow fans of their team than with fans of the opponent team. In part, of course, this reflects the fact that in the world at large they may know more ingroup members, and have more contact with them. Importantly, though, this pattern has also been replicated in minimal groups studies that control for these (and other) variables (Dovidio et al., 1997; after Tajfel et al., 1971; see Chapter 2 for a discussion of this method). In these, participants were more likely to disclose personal information when talking to a fellow ingroup member than to an outgroup member – even though that person was a complete stranger to them. A similar pattern has also been shown in a range of </a:t>
            </a:r>
            <a:r>
              <a:rPr lang="en-US" sz="1200" b="0" i="0" u="none" strike="noStrike" baseline="0" dirty="0" err="1">
                <a:latin typeface="Times New Roman" panose="02020603050405020304" pitchFamily="18" charset="0"/>
              </a:rPr>
              <a:t>organisational</a:t>
            </a:r>
            <a:r>
              <a:rPr lang="en-US" sz="1200" b="0" i="0" u="none" strike="noStrike" baseline="0" dirty="0">
                <a:latin typeface="Times New Roman" panose="02020603050405020304" pitchFamily="18" charset="0"/>
              </a:rPr>
              <a:t> settings, where the strength of a person’s identification with their workplace is found to be positively associated with their willingness to provide information about their experiences to their colleagues (</a:t>
            </a:r>
            <a:r>
              <a:rPr lang="en-US" sz="1200" b="0" i="0" u="none" strike="noStrike" baseline="0" dirty="0" err="1">
                <a:latin typeface="Times New Roman" panose="02020603050405020304" pitchFamily="18" charset="0"/>
              </a:rPr>
              <a:t>Flanagin</a:t>
            </a:r>
            <a:r>
              <a:rPr lang="en-US" sz="1200" b="0" i="0" u="none" strike="noStrike" baseline="0" dirty="0">
                <a:latin typeface="Times New Roman" panose="02020603050405020304" pitchFamily="18" charset="0"/>
              </a:rPr>
              <a:t>, </a:t>
            </a:r>
            <a:r>
              <a:rPr lang="en-US" sz="1200" b="0" i="0" u="none" strike="noStrike" baseline="0" dirty="0" err="1">
                <a:latin typeface="Times New Roman" panose="02020603050405020304" pitchFamily="18" charset="0"/>
              </a:rPr>
              <a:t>Hocevar</a:t>
            </a:r>
            <a:r>
              <a:rPr lang="en-US" sz="1200" b="0" i="0" u="none" strike="noStrike" baseline="0" dirty="0">
                <a:latin typeface="Times New Roman" panose="02020603050405020304" pitchFamily="18" charset="0"/>
              </a:rPr>
              <a:t>, &amp; </a:t>
            </a:r>
            <a:r>
              <a:rPr lang="en-US" sz="1200" b="0" i="0" u="none" strike="noStrike" baseline="0" dirty="0" err="1">
                <a:latin typeface="Times New Roman" panose="02020603050405020304" pitchFamily="18" charset="0"/>
              </a:rPr>
              <a:t>Samahito</a:t>
            </a:r>
            <a:r>
              <a:rPr lang="en-US" sz="1200" b="0" i="0" u="none" strike="noStrike" baseline="0" dirty="0">
                <a:latin typeface="Times New Roman" panose="02020603050405020304" pitchFamily="18" charset="0"/>
              </a:rPr>
              <a:t>, 2014) and with the likelihood of their engaging in spontaneous conversation with their fellow team members (Hinds &amp; Mortensen, 2005). </a:t>
            </a:r>
          </a:p>
          <a:p>
            <a:pPr algn="just"/>
            <a:r>
              <a:rPr lang="en-US" sz="1400" b="0" i="0" u="none" strike="noStrike" baseline="0" dirty="0">
                <a:latin typeface="Times New Roman" panose="02020603050405020304" pitchFamily="18" charset="0"/>
              </a:rPr>
              <a:t>There is also evidence that the existence of a shared social identity can shape communication in a range of sporting contexts. For instance, surveys of sports fans have found that more highly identified fans show different patterns of communication at sporting events than less identified fans. More specifically, in their survey of 407 individuals, Kelly Rocca and Sally </a:t>
            </a:r>
            <a:r>
              <a:rPr lang="en-US" sz="1400" b="0" i="0" u="none" strike="noStrike" baseline="0" dirty="0" err="1">
                <a:latin typeface="Times New Roman" panose="02020603050405020304" pitchFamily="18" charset="0"/>
              </a:rPr>
              <a:t>Vogl</a:t>
            </a:r>
            <a:r>
              <a:rPr lang="en-US" sz="1400" b="0" i="0" u="none" strike="noStrike" baseline="0" dirty="0">
                <a:latin typeface="Times New Roman" panose="02020603050405020304" pitchFamily="18" charset="0"/>
              </a:rPr>
              <a:t>-Bauer (1999) found that the more highly identified fans were, the more likely they were to think that it was appropriate to make verbal remarks towards players and game officials. And in a survey of 89 attendees of a men’s basketball game, Daniel Wann and colleagues found that fans who identified more strongly with their team were more likely to report making instrumentally aggressive calls to players – messages that they believed would facilitate their team’s performance (Wann, </a:t>
            </a:r>
            <a:r>
              <a:rPr lang="en-US" sz="1400" b="0" i="0" u="none" strike="noStrike" baseline="0" dirty="0" err="1">
                <a:latin typeface="Times New Roman" panose="02020603050405020304" pitchFamily="18" charset="0"/>
              </a:rPr>
              <a:t>Waddill</a:t>
            </a:r>
            <a:r>
              <a:rPr lang="en-US" sz="1400" b="0" i="0" u="none" strike="noStrike" baseline="0" dirty="0">
                <a:latin typeface="Times New Roman" panose="02020603050405020304" pitchFamily="18" charset="0"/>
              </a:rPr>
              <a:t>, Bono, </a:t>
            </a:r>
            <a:r>
              <a:rPr lang="en-US" sz="1400" b="0" i="0" u="none" strike="noStrike" baseline="0" dirty="0" err="1">
                <a:latin typeface="Times New Roman" panose="02020603050405020304" pitchFamily="18" charset="0"/>
              </a:rPr>
              <a:t>Scheuchner</a:t>
            </a:r>
            <a:r>
              <a:rPr lang="en-US" sz="1400" b="0" i="0" u="none" strike="noStrike" baseline="0" dirty="0">
                <a:latin typeface="Times New Roman" panose="02020603050405020304" pitchFamily="18" charset="0"/>
              </a:rPr>
              <a:t>, &amp; </a:t>
            </a:r>
            <a:r>
              <a:rPr lang="en-US" sz="1400" b="0" i="0" u="none" strike="noStrike" baseline="0" dirty="0" err="1">
                <a:latin typeface="Times New Roman" panose="02020603050405020304" pitchFamily="18" charset="0"/>
              </a:rPr>
              <a:t>Ruga</a:t>
            </a:r>
            <a:r>
              <a:rPr lang="en-US" sz="1400" b="0" i="0" u="none" strike="noStrike" baseline="0" dirty="0">
                <a:latin typeface="Times New Roman" panose="02020603050405020304" pitchFamily="18" charset="0"/>
              </a:rPr>
              <a:t>, 2017). </a:t>
            </a:r>
          </a:p>
          <a:p>
            <a:r>
              <a:rPr lang="en-US" sz="1600" b="0" i="0" u="none" strike="noStrike" baseline="0" dirty="0">
                <a:latin typeface="Times New Roman" panose="02020603050405020304" pitchFamily="18" charset="0"/>
              </a:rPr>
              <a:t>However, social identification does not just affect willingness to communicate with others in sporting contexts; it also shapes one’s openness to others’ communication. This point emerges from research that Natalie Brown, Michael Devlin, and Andrew Billings (2013) conducted with fans of the mixed-martial arts Ultimate Fighting Championship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(UFC). This found that fans’ identification with the UFC was a strong predictor of their consumption of UFC media (e.g., in the news or on the internet). Indeed, high-identifiers consumed over three times more media per week than low-identifiers (14.8 hours vs 4.17 hours). In other words, willingness to obtain information from, and about, proponents of a given sport is largely determined by one’s identification with the sport and those who represent it.</a:t>
            </a:r>
          </a:p>
          <a:p>
            <a:r>
              <a:rPr lang="en-US" sz="1200" b="0" i="0" u="none" strike="noStrike" kern="1200" baseline="0" dirty="0">
                <a:solidFill>
                  <a:schemeClr val="tx1"/>
                </a:solidFill>
                <a:latin typeface="+mn-lt"/>
                <a:ea typeface="+mn-ea"/>
                <a:cs typeface="+mn-cs"/>
              </a:rPr>
              <a:t>Such dynamics are borne out in a coaching context too. In particular, Gregory Cranmer and Scott Myers (2015) surveyed 158 former high-school athletes and found that those respondents who considered their coach to be an ingroup member reported having more symmetrical communication with those coaches. Interestingly, too, these same respondents also reported engaging in more cooperative communication with their teammates. This work reinforces the point that shared social identity creates the first necessary condition for successful communication: willingness to communicate.</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9</a:t>
            </a:fld>
            <a:endParaRPr lang="en-GB"/>
          </a:p>
        </p:txBody>
      </p:sp>
    </p:spTree>
    <p:extLst>
      <p:ext uri="{BB962C8B-B14F-4D97-AF65-F5344CB8AC3E}">
        <p14:creationId xmlns:p14="http://schemas.microsoft.com/office/powerpoint/2010/main" val="189252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 we noted above when discussing the encoder-decoder model, effective communication requires communicators to translate their mental representation into a code that will be understood by their audience. However, getting outside one’s own head and stepping into another’s is effortful (and only ever imperfectly achieved). This suggests that communicators will be more likely to attempt to construct the right message for an audience (and be successful in their attempt) when they are highly motivated to engage constructively with that audience. A large of body of work in the tradition of </a:t>
            </a:r>
            <a:r>
              <a:rPr lang="en-US" sz="1200" b="0" i="1" u="none" strike="noStrike" kern="1200" baseline="0" dirty="0">
                <a:solidFill>
                  <a:schemeClr val="tx1"/>
                </a:solidFill>
                <a:latin typeface="+mn-lt"/>
                <a:ea typeface="+mn-ea"/>
                <a:cs typeface="+mn-cs"/>
              </a:rPr>
              <a:t>communication accommodation theory </a:t>
            </a:r>
            <a:r>
              <a:rPr lang="en-US" sz="1200" b="0" i="0" u="none" strike="noStrike" kern="1200" baseline="0" dirty="0">
                <a:solidFill>
                  <a:schemeClr val="tx1"/>
                </a:solidFill>
                <a:latin typeface="+mn-lt"/>
                <a:ea typeface="+mn-ea"/>
                <a:cs typeface="+mn-cs"/>
              </a:rPr>
              <a:t>(Giles, Coupland, &amp; Coupland, 1991; Giles, Taylor, &amp; </a:t>
            </a:r>
            <a:r>
              <a:rPr lang="en-US" sz="1200" b="0" i="0" u="none" strike="noStrike" kern="1200" baseline="0" dirty="0" err="1">
                <a:solidFill>
                  <a:schemeClr val="tx1"/>
                </a:solidFill>
                <a:latin typeface="+mn-lt"/>
                <a:ea typeface="+mn-ea"/>
                <a:cs typeface="+mn-cs"/>
              </a:rPr>
              <a:t>Bourhis</a:t>
            </a:r>
            <a:r>
              <a:rPr lang="en-US" sz="1200" b="0" i="0" u="none" strike="noStrike" kern="1200" baseline="0" dirty="0">
                <a:solidFill>
                  <a:schemeClr val="tx1"/>
                </a:solidFill>
                <a:latin typeface="+mn-lt"/>
                <a:ea typeface="+mn-ea"/>
                <a:cs typeface="+mn-cs"/>
              </a:rPr>
              <a:t>, 1973) provides support for this hypothesis. Among other things, this has shown that communicators are more likely to adjust their communication to help an audience understand them when they regard that audience as an ingroup. In particular, this is something they do through </a:t>
            </a:r>
            <a:r>
              <a:rPr lang="en-US" sz="1200" b="0" i="1" u="none" strike="noStrike" kern="1200" baseline="0" dirty="0">
                <a:solidFill>
                  <a:schemeClr val="tx1"/>
                </a:solidFill>
                <a:latin typeface="+mn-lt"/>
                <a:ea typeface="+mn-ea"/>
                <a:cs typeface="+mn-cs"/>
              </a:rPr>
              <a:t>convergence </a:t>
            </a:r>
            <a:r>
              <a:rPr lang="en-US" sz="1200" b="0" i="0" u="none" strike="noStrike" kern="1200" baseline="0" dirty="0">
                <a:solidFill>
                  <a:schemeClr val="tx1"/>
                </a:solidFill>
                <a:latin typeface="+mn-lt"/>
                <a:ea typeface="+mn-ea"/>
                <a:cs typeface="+mn-cs"/>
              </a:rPr>
              <a:t>to the audience’s communication style. For example, a person will typically speak more slowly when speaking to a child or to a non-native speaker.</a:t>
            </a:r>
          </a:p>
          <a:p>
            <a:r>
              <a:rPr lang="en-US" sz="1200" b="0" i="0" u="none" strike="noStrike" kern="1200" baseline="0" dirty="0">
                <a:solidFill>
                  <a:schemeClr val="tx1"/>
                </a:solidFill>
                <a:latin typeface="+mn-lt"/>
                <a:ea typeface="+mn-ea"/>
                <a:cs typeface="+mn-cs"/>
              </a:rPr>
              <a:t>As a corollary, though, if communicators see an audience as an outgroup, then their communication is more likely to show </a:t>
            </a:r>
            <a:r>
              <a:rPr lang="en-US" sz="1200" b="0" i="1" u="none" strike="noStrike" kern="1200" baseline="0" dirty="0">
                <a:solidFill>
                  <a:schemeClr val="tx1"/>
                </a:solidFill>
                <a:latin typeface="+mn-lt"/>
                <a:ea typeface="+mn-ea"/>
                <a:cs typeface="+mn-cs"/>
              </a:rPr>
              <a:t>divergence</a:t>
            </a:r>
            <a:r>
              <a:rPr lang="en-US" sz="1200" b="0" i="0" u="none" strike="noStrike" kern="1200" baseline="0" dirty="0">
                <a:solidFill>
                  <a:schemeClr val="tx1"/>
                </a:solidFill>
                <a:latin typeface="+mn-lt"/>
                <a:ea typeface="+mn-ea"/>
                <a:cs typeface="+mn-cs"/>
              </a:rPr>
              <a:t>. This, indeed, is something that Katie Drager and colleagues have observed in communication between Australian and New Zealand sports fans for whom trans-Tasman sporting rivalry is highly salient (e.g., having agreed with the statement ‘In most sports the team I most want to beat is Australia’; Drager, Hay, &amp; Walker, 2010). In particular, when these fans were asked to read aloud a series of statements about Australia, their New Zealand accents became much more pronounced – in ways that clearly </a:t>
            </a:r>
            <a:r>
              <a:rPr lang="en-US" sz="1200" b="0" i="0" u="none" strike="noStrike" kern="1200" baseline="0" dirty="0" err="1">
                <a:solidFill>
                  <a:schemeClr val="tx1"/>
                </a:solidFill>
                <a:latin typeface="+mn-lt"/>
                <a:ea typeface="+mn-ea"/>
                <a:cs typeface="+mn-cs"/>
              </a:rPr>
              <a:t>signalled</a:t>
            </a:r>
            <a:r>
              <a:rPr lang="en-US" sz="1200" b="0" i="0" u="none" strike="noStrike" kern="1200" baseline="0" dirty="0">
                <a:solidFill>
                  <a:schemeClr val="tx1"/>
                </a:solidFill>
                <a:latin typeface="+mn-lt"/>
                <a:ea typeface="+mn-ea"/>
                <a:cs typeface="+mn-cs"/>
              </a:rPr>
              <a:t> their lack of affinity with their rivals.</a:t>
            </a:r>
          </a:p>
          <a:p>
            <a:r>
              <a:rPr lang="en-US" sz="1200" b="0" i="0" u="none" strike="noStrike" kern="1200" baseline="0" dirty="0">
                <a:solidFill>
                  <a:schemeClr val="tx1"/>
                </a:solidFill>
                <a:latin typeface="+mn-lt"/>
                <a:ea typeface="+mn-ea"/>
                <a:cs typeface="+mn-cs"/>
              </a:rPr>
              <a:t>Further evidence for the importance of a shared social identity for message encoding is provided in a recent experiment by Greenaway, Peters, Haslam, and Bingley (2016). Participants in this were randomly allocated to one of two minimal groups (representing a ‘deductive’ or ‘inductive’ processing style) and asked to construct a written version of the diagrammatic instructions that accompany a Lego model. Participants were told that these instructions would subsequently be used by a member of either their own group or the outgroup to construct the model. Although independent raters did not find any objective differences in the instructions that participants wrote to ingroup or outgroup audiences, participants who were highly identified with their group reported putting significantly more effort into writing high-quality instructions for an ingroup audience. These highly identified participants also expected that an ingroup audience would work harder to make sense of their instructions than an outgroup audience. At the same time, participants who did not identify with their assigned group did not report any differences in their effort to create high-quality instructions on the basis of their audience. </a:t>
            </a:r>
          </a:p>
          <a:p>
            <a:r>
              <a:rPr lang="en-US" sz="1200" b="0" i="0" u="none" strike="noStrike" kern="1200" baseline="0" dirty="0">
                <a:solidFill>
                  <a:schemeClr val="tx1"/>
                </a:solidFill>
                <a:latin typeface="+mn-lt"/>
                <a:ea typeface="+mn-ea"/>
                <a:cs typeface="+mn-cs"/>
              </a:rPr>
              <a:t>Together, this work suggests that shared social identity not only motivates communication (as discussed in the previous section), but also motivates people to engage in more thoughtful encoding – in ways that subsequently increase the likelihood of them getting their message across. Among other things, this is one reason why sports commentary that appears to embrace only a very narrow model of its audience’s identity (e.g., as able-bodied, middle-class white males) is frequently challenged by those whom it is seen to exclude (Hinds, 2019; O’Halloran, 2017). It also explains why commentary that is more inclusive ultimately attracts a more diverse audience. </a:t>
            </a:r>
            <a:endParaRPr lang="nl-BE" sz="2400" b="0" i="0" u="none" strike="noStrike" baseline="0" dirty="0">
              <a:solidFill>
                <a:srgbClr val="000000"/>
              </a:solidFill>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10</a:t>
            </a:fld>
            <a:endParaRPr lang="en-GB"/>
          </a:p>
        </p:txBody>
      </p:sp>
    </p:spTree>
    <p:extLst>
      <p:ext uri="{BB962C8B-B14F-4D97-AF65-F5344CB8AC3E}">
        <p14:creationId xmlns:p14="http://schemas.microsoft.com/office/powerpoint/2010/main" val="27818716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Subtitle-Speaker">
    <p:spTree>
      <p:nvGrpSpPr>
        <p:cNvPr id="1" name=""/>
        <p:cNvGrpSpPr/>
        <p:nvPr/>
      </p:nvGrpSpPr>
      <p:grpSpPr>
        <a:xfrm>
          <a:off x="0" y="0"/>
          <a:ext cx="0" cy="0"/>
          <a:chOff x="0" y="0"/>
          <a:chExt cx="0" cy="0"/>
        </a:xfrm>
      </p:grpSpPr>
      <p:sp>
        <p:nvSpPr>
          <p:cNvPr id="2" name="Title 1"/>
          <p:cNvSpPr>
            <a:spLocks noGrp="1"/>
          </p:cNvSpPr>
          <p:nvPr>
            <p:ph type="ctrTitle"/>
          </p:nvPr>
        </p:nvSpPr>
        <p:spPr>
          <a:xfrm>
            <a:off x="679939" y="438353"/>
            <a:ext cx="7772400" cy="521493"/>
          </a:xfrm>
        </p:spPr>
        <p:txBody>
          <a:bodyPr anchor="t">
            <a:noAutofit/>
          </a:bodyPr>
          <a:lstStyle>
            <a:lvl1pPr algn="l">
              <a:defRPr sz="3600" b="1"/>
            </a:lvl1pPr>
          </a:lstStyle>
          <a:p>
            <a:r>
              <a:rPr lang="en-US" dirty="0"/>
              <a:t>Click to edit Master title style</a:t>
            </a:r>
          </a:p>
        </p:txBody>
      </p:sp>
      <p:sp>
        <p:nvSpPr>
          <p:cNvPr id="3" name="Subtitle 2"/>
          <p:cNvSpPr>
            <a:spLocks noGrp="1"/>
          </p:cNvSpPr>
          <p:nvPr>
            <p:ph type="subTitle" idx="1"/>
          </p:nvPr>
        </p:nvSpPr>
        <p:spPr>
          <a:xfrm>
            <a:off x="679939" y="988352"/>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3" name="Content Placeholder 12"/>
          <p:cNvSpPr>
            <a:spLocks noGrp="1"/>
          </p:cNvSpPr>
          <p:nvPr>
            <p:ph sz="quarter" idx="10"/>
          </p:nvPr>
        </p:nvSpPr>
        <p:spPr>
          <a:xfrm>
            <a:off x="679938" y="1535952"/>
            <a:ext cx="7772400" cy="581025"/>
          </a:xfrm>
        </p:spPr>
        <p:txBody>
          <a:bodyPr>
            <a:normAutofit/>
          </a:bodyPr>
          <a:lstStyle>
            <a:lvl1pPr marL="0" indent="0">
              <a:buNone/>
              <a:defRPr sz="2000"/>
            </a:lvl1pPr>
          </a:lstStyle>
          <a:p>
            <a:pPr lvl="0"/>
            <a:r>
              <a:rPr lang="en-GB" dirty="0"/>
              <a:t>Click to edit Master text styles</a:t>
            </a:r>
          </a:p>
        </p:txBody>
      </p:sp>
      <p:pic>
        <p:nvPicPr>
          <p:cNvPr id="5" name="Picture 4">
            <a:extLst>
              <a:ext uri="{FF2B5EF4-FFF2-40B4-BE49-F238E27FC236}">
                <a16:creationId xmlns:a16="http://schemas.microsoft.com/office/drawing/2014/main" id="{927B991C-56B6-794A-8E0C-92A3133BC362}"/>
              </a:ext>
            </a:extLst>
          </p:cNvPr>
          <p:cNvPicPr>
            <a:picLocks noChangeAspect="1"/>
          </p:cNvPicPr>
          <p:nvPr userDrawn="1"/>
        </p:nvPicPr>
        <p:blipFill>
          <a:blip r:embed="rId2"/>
          <a:stretch>
            <a:fillRect/>
          </a:stretch>
        </p:blipFill>
        <p:spPr>
          <a:xfrm>
            <a:off x="7949958" y="244841"/>
            <a:ext cx="1004760" cy="1430010"/>
          </a:xfrm>
          <a:prstGeom prst="rect">
            <a:avLst/>
          </a:prstGeom>
        </p:spPr>
      </p:pic>
      <p:sp>
        <p:nvSpPr>
          <p:cNvPr id="6" name="Oval 5">
            <a:extLst>
              <a:ext uri="{FF2B5EF4-FFF2-40B4-BE49-F238E27FC236}">
                <a16:creationId xmlns:a16="http://schemas.microsoft.com/office/drawing/2014/main" id="{285CC83F-1E22-DB42-B0D8-6F5313CDF349}"/>
              </a:ext>
            </a:extLst>
          </p:cNvPr>
          <p:cNvSpPr/>
          <p:nvPr userDrawn="1"/>
        </p:nvSpPr>
        <p:spPr>
          <a:xfrm>
            <a:off x="8288215" y="120613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Slide Number Placeholder 5">
            <a:extLst>
              <a:ext uri="{FF2B5EF4-FFF2-40B4-BE49-F238E27FC236}">
                <a16:creationId xmlns:a16="http://schemas.microsoft.com/office/drawing/2014/main" id="{28F4DE66-1794-564A-B673-EE6A426FE82C}"/>
              </a:ext>
            </a:extLst>
          </p:cNvPr>
          <p:cNvSpPr>
            <a:spLocks noGrp="1"/>
          </p:cNvSpPr>
          <p:nvPr>
            <p:ph type="sldNum" sz="quarter" idx="4"/>
          </p:nvPr>
        </p:nvSpPr>
        <p:spPr>
          <a:xfrm>
            <a:off x="8197361" y="484016"/>
            <a:ext cx="509954" cy="1047779"/>
          </a:xfrm>
          <a:prstGeom prst="rect">
            <a:avLst/>
          </a:prstGeom>
        </p:spPr>
        <p:txBody>
          <a:bodyPr vert="horz" lIns="91440" tIns="45720" rIns="91440" bIns="45720" rtlCol="0" anchor="b"/>
          <a:lstStyle>
            <a:lvl1pPr algn="ctr">
              <a:defRPr sz="1800" b="0">
                <a:ln>
                  <a:noFill/>
                </a:ln>
                <a:solidFill>
                  <a:srgbClr val="50B4C9"/>
                </a:solidFill>
                <a:latin typeface="+mj-lt"/>
              </a:defRPr>
            </a:lvl1pPr>
          </a:lstStyle>
          <a:p>
            <a:fld id="{BDED0440-CF85-4CB9-8D89-87E5AE29F424}" type="slidenum">
              <a:rPr lang="en-GB" smtClean="0"/>
              <a:pPr/>
              <a:t>‹#›</a:t>
            </a:fld>
            <a:endParaRPr lang="en-GB" dirty="0"/>
          </a:p>
        </p:txBody>
      </p:sp>
    </p:spTree>
    <p:extLst>
      <p:ext uri="{BB962C8B-B14F-4D97-AF65-F5344CB8AC3E}">
        <p14:creationId xmlns:p14="http://schemas.microsoft.com/office/powerpoint/2010/main" val="695081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Rectangle 4"/>
          <p:cNvSpPr>
            <a:spLocks noGrp="1" noChangeArrowheads="1"/>
          </p:cNvSpPr>
          <p:nvPr>
            <p:ph type="dt" sz="half" idx="10"/>
          </p:nvPr>
        </p:nvSpPr>
        <p:spPr/>
        <p:txBody>
          <a:bodyPr/>
          <a:lstStyle>
            <a:lvl1pPr>
              <a:defRPr/>
            </a:lvl1pPr>
          </a:lstStyle>
          <a:p>
            <a:pPr>
              <a:defRPr/>
            </a:pPr>
            <a:endParaRPr lang="nl-NL"/>
          </a:p>
        </p:txBody>
      </p:sp>
      <p:sp>
        <p:nvSpPr>
          <p:cNvPr id="5" name="Rectangle 4"/>
          <p:cNvSpPr>
            <a:spLocks noGrp="1" noChangeArrowheads="1"/>
          </p:cNvSpPr>
          <p:nvPr>
            <p:ph type="dt" sz="half" idx="11"/>
          </p:nvPr>
        </p:nvSpPr>
        <p:spPr/>
        <p:txBody>
          <a:bodyPr/>
          <a:lstStyle>
            <a:lvl1pPr>
              <a:defRPr/>
            </a:lvl1pPr>
          </a:lstStyle>
          <a:p>
            <a:pPr>
              <a:defRPr/>
            </a:pPr>
            <a:endParaRPr lang="nl-NL"/>
          </a:p>
        </p:txBody>
      </p:sp>
      <p:sp>
        <p:nvSpPr>
          <p:cNvPr id="6" name="Rectangle 5"/>
          <p:cNvSpPr>
            <a:spLocks noGrp="1" noChangeArrowheads="1"/>
          </p:cNvSpPr>
          <p:nvPr>
            <p:ph type="ftr" sz="quarter" idx="12"/>
          </p:nvPr>
        </p:nvSpPr>
        <p:spPr/>
        <p:txBody>
          <a:bodyPr/>
          <a:lstStyle>
            <a:lvl1pPr>
              <a:defRPr/>
            </a:lvl1pPr>
          </a:lstStyle>
          <a:p>
            <a:pPr>
              <a:defRPr/>
            </a:pPr>
            <a:endParaRPr lang="nl-NL"/>
          </a:p>
        </p:txBody>
      </p:sp>
      <p:sp>
        <p:nvSpPr>
          <p:cNvPr id="7" name="Rectangle 5"/>
          <p:cNvSpPr>
            <a:spLocks noGrp="1" noChangeArrowheads="1"/>
          </p:cNvSpPr>
          <p:nvPr>
            <p:ph type="ftr" sz="quarter" idx="13"/>
          </p:nvPr>
        </p:nvSpPr>
        <p:spPr/>
        <p:txBody>
          <a:bodyPr/>
          <a:lstStyle>
            <a:lvl1pPr>
              <a:defRPr/>
            </a:lvl1pPr>
          </a:lstStyle>
          <a:p>
            <a:pPr>
              <a:defRPr/>
            </a:pPr>
            <a:endParaRPr lang="nl-NL"/>
          </a:p>
        </p:txBody>
      </p:sp>
    </p:spTree>
    <p:extLst>
      <p:ext uri="{BB962C8B-B14F-4D97-AF65-F5344CB8AC3E}">
        <p14:creationId xmlns:p14="http://schemas.microsoft.com/office/powerpoint/2010/main" val="42454489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374650"/>
            <a:ext cx="8079581" cy="124364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07492" y="1508760"/>
            <a:ext cx="8065294" cy="28246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Oval 7">
            <a:extLst>
              <a:ext uri="{FF2B5EF4-FFF2-40B4-BE49-F238E27FC236}">
                <a16:creationId xmlns:a16="http://schemas.microsoft.com/office/drawing/2014/main" id="{14648699-830C-6142-A07C-D1E17D64B9C1}"/>
              </a:ext>
            </a:extLst>
          </p:cNvPr>
          <p:cNvSpPr/>
          <p:nvPr userDrawn="1"/>
        </p:nvSpPr>
        <p:spPr>
          <a:xfrm>
            <a:off x="8288215" y="447235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62354441"/>
      </p:ext>
    </p:extLst>
  </p:cSld>
  <p:clrMap bg1="lt1" tx1="dk1" bg2="lt2" tx2="dk2" accent1="accent1" accent2="accent2" accent3="accent3" accent4="accent4" accent5="accent5" accent6="accent6" hlink="hlink" folHlink="folHlink"/>
  <p:sldLayoutIdLst>
    <p:sldLayoutId id="2147483981" r:id="rId1"/>
    <p:sldLayoutId id="2147483982" r:id="rId2"/>
  </p:sldLayoutIdLst>
  <p:hf hdr="0" ftr="0" dt="0"/>
  <p:txStyles>
    <p:titleStyle>
      <a:lvl1pPr algn="l" defTabSz="685800" rtl="0" eaLnBrk="1" latinLnBrk="0" hangingPunct="1">
        <a:lnSpc>
          <a:spcPct val="85000"/>
        </a:lnSpc>
        <a:spcBef>
          <a:spcPct val="0"/>
        </a:spcBef>
        <a:buNone/>
        <a:defRPr sz="4050" kern="1200" spc="-90" baseline="0">
          <a:solidFill>
            <a:schemeClr val="accent1"/>
          </a:solidFill>
          <a:latin typeface="+mj-lt"/>
          <a:ea typeface="+mj-ea"/>
          <a:cs typeface="+mj-cs"/>
        </a:defRPr>
      </a:lvl1pPr>
    </p:titleStyle>
    <p:bodyStyle>
      <a:lvl1pPr marL="68580" indent="-68580" algn="l" defTabSz="685800" rtl="0" eaLnBrk="1" latinLnBrk="0" hangingPunct="1">
        <a:lnSpc>
          <a:spcPct val="85000"/>
        </a:lnSpc>
        <a:spcBef>
          <a:spcPts val="975"/>
        </a:spcBef>
        <a:buFont typeface="Arial" pitchFamily="34" charset="0"/>
        <a:buChar char=" "/>
        <a:defRPr sz="18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E272627-D71E-A141-8DE3-F13201A62D86}"/>
              </a:ext>
            </a:extLst>
          </p:cNvPr>
          <p:cNvSpPr>
            <a:spLocks noGrp="1"/>
          </p:cNvSpPr>
          <p:nvPr>
            <p:ph type="sldNum" sz="quarter" idx="4"/>
          </p:nvPr>
        </p:nvSpPr>
        <p:spPr/>
        <p:txBody>
          <a:bodyPr/>
          <a:lstStyle/>
          <a:p>
            <a:fld id="{BDED0440-CF85-4CB9-8D89-87E5AE29F424}" type="slidenum">
              <a:rPr lang="en-GB" smtClean="0"/>
              <a:pPr/>
              <a:t>1</a:t>
            </a:fld>
            <a:endParaRPr lang="en-GB" dirty="0"/>
          </a:p>
        </p:txBody>
      </p:sp>
      <p:sp>
        <p:nvSpPr>
          <p:cNvPr id="11" name="Rectangle 10">
            <a:extLst>
              <a:ext uri="{FF2B5EF4-FFF2-40B4-BE49-F238E27FC236}">
                <a16:creationId xmlns:a16="http://schemas.microsoft.com/office/drawing/2014/main" id="{2FB1E9C9-F201-6A4A-AFCD-8CA98D36AAD3}"/>
              </a:ext>
            </a:extLst>
          </p:cNvPr>
          <p:cNvSpPr/>
          <p:nvPr/>
        </p:nvSpPr>
        <p:spPr>
          <a:xfrm>
            <a:off x="7620000" y="157982"/>
            <a:ext cx="1359877" cy="1699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p:cNvSpPr txBox="1">
            <a:spLocks/>
          </p:cNvSpPr>
          <p:nvPr/>
        </p:nvSpPr>
        <p:spPr>
          <a:xfrm>
            <a:off x="336185" y="271634"/>
            <a:ext cx="7830655" cy="1506179"/>
          </a:xfrm>
          <a:prstGeom prst="rect">
            <a:avLst/>
          </a:prstGeom>
        </p:spPr>
        <p:txBody>
          <a:bodyPr vert="horz" lIns="91440" tIns="45720" rIns="91440" bIns="45720" rtlCol="0" anchor="ctr">
            <a:noAutofit/>
          </a:bodyPr>
          <a:lstStyle>
            <a:lvl1pPr algn="l" defTabSz="685800" rtl="0" eaLnBrk="1" latinLnBrk="0" hangingPunct="1">
              <a:lnSpc>
                <a:spcPct val="85000"/>
              </a:lnSpc>
              <a:spcBef>
                <a:spcPct val="0"/>
              </a:spcBef>
              <a:buNone/>
              <a:defRPr sz="6000" b="1" kern="1200" spc="-90" baseline="0">
                <a:solidFill>
                  <a:schemeClr val="accent1"/>
                </a:solidFill>
                <a:latin typeface="+mj-lt"/>
                <a:ea typeface="+mj-ea"/>
                <a:cs typeface="+mj-cs"/>
              </a:defRPr>
            </a:lvl1pPr>
          </a:lstStyle>
          <a:p>
            <a:r>
              <a:rPr lang="en-GB" sz="2800" b="0">
                <a:solidFill>
                  <a:schemeClr val="bg1">
                    <a:lumMod val="50000"/>
                  </a:schemeClr>
                </a:solidFill>
                <a:latin typeface="Avenir Roman" panose="02000503020000020003" pitchFamily="2" charset="0"/>
                <a:ea typeface="Bodoni Ornaments" pitchFamily="2" charset="0"/>
                <a:cs typeface="Beirut" pitchFamily="2" charset="-78"/>
              </a:rPr>
              <a:t>Lecture 4</a:t>
            </a:r>
            <a:endParaRPr lang="en-GB" sz="2800" b="0" dirty="0">
              <a:solidFill>
                <a:schemeClr val="bg1">
                  <a:lumMod val="50000"/>
                </a:schemeClr>
              </a:solidFill>
              <a:latin typeface="Avenir Roman" panose="02000503020000020003" pitchFamily="2" charset="0"/>
              <a:ea typeface="Bodoni Ornaments" pitchFamily="2" charset="0"/>
              <a:cs typeface="Beirut" pitchFamily="2" charset="-78"/>
            </a:endParaRPr>
          </a:p>
          <a:p>
            <a:r>
              <a:rPr lang="en-GB" sz="3200" b="0" dirty="0">
                <a:solidFill>
                  <a:srgbClr val="22568B"/>
                </a:solidFill>
                <a:latin typeface="Avenir Roman" panose="02000503020000020003" pitchFamily="2" charset="0"/>
                <a:ea typeface="Bodoni Ornaments" pitchFamily="2" charset="0"/>
                <a:cs typeface="Beirut" pitchFamily="2" charset="-78"/>
              </a:rPr>
              <a:t>COMMUNICATION</a:t>
            </a:r>
          </a:p>
        </p:txBody>
      </p:sp>
      <p:sp>
        <p:nvSpPr>
          <p:cNvPr id="10" name="Rectangle 9"/>
          <p:cNvSpPr/>
          <p:nvPr/>
        </p:nvSpPr>
        <p:spPr>
          <a:xfrm>
            <a:off x="336185" y="2635229"/>
            <a:ext cx="5566667" cy="707886"/>
          </a:xfrm>
          <a:prstGeom prst="rect">
            <a:avLst/>
          </a:prstGeom>
        </p:spPr>
        <p:txBody>
          <a:bodyPr wrap="square">
            <a:spAutoFit/>
          </a:bodyPr>
          <a:lstStyle/>
          <a:p>
            <a:r>
              <a:rPr lang="en-GB" sz="2000" dirty="0">
                <a:solidFill>
                  <a:srgbClr val="4094D1"/>
                </a:solidFill>
                <a:latin typeface="Avenir Roman" panose="02000503020000020003" pitchFamily="2" charset="0"/>
                <a:ea typeface="Apple Color Emoji" pitchFamily="2" charset="0"/>
                <a:cs typeface="Al Bayan Plain" pitchFamily="2" charset="-78"/>
              </a:rPr>
              <a:t>Kim Peters</a:t>
            </a:r>
          </a:p>
          <a:p>
            <a:endParaRPr lang="en-GB" sz="2000" dirty="0">
              <a:solidFill>
                <a:srgbClr val="4094D1"/>
              </a:solidFill>
              <a:latin typeface="Avenir Roman" panose="02000503020000020003" pitchFamily="2" charset="0"/>
              <a:ea typeface="Apple Color Emoji" pitchFamily="2" charset="0"/>
              <a:cs typeface="Al Bayan Plain" pitchFamily="2" charset="-78"/>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59" y="246743"/>
            <a:ext cx="1375270" cy="2240171"/>
          </a:xfrm>
          <a:prstGeom prst="rect">
            <a:avLst/>
          </a:prstGeom>
        </p:spPr>
      </p:pic>
      <p:pic>
        <p:nvPicPr>
          <p:cNvPr id="2" name="Picture 2" descr="man and woman standing on field">
            <a:extLst>
              <a:ext uri="{FF2B5EF4-FFF2-40B4-BE49-F238E27FC236}">
                <a16:creationId xmlns:a16="http://schemas.microsoft.com/office/drawing/2014/main" id="{8B0A2545-3CB2-4450-8416-52DEEA30DE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2870" y="1609184"/>
            <a:ext cx="4628586" cy="3086994"/>
          </a:xfrm>
          <a:prstGeom prst="rect">
            <a:avLst/>
          </a:prstGeom>
          <a:noFill/>
          <a:effectLst>
            <a:softEdge rad="2286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4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10</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17637" y="2914141"/>
            <a:ext cx="8187856" cy="2115059"/>
          </a:xfrm>
        </p:spPr>
        <p:txBody>
          <a:bodyPr>
            <a:normAutofit/>
          </a:bodyPr>
          <a:lstStyle/>
          <a:p>
            <a:pPr marL="180975" indent="-180975">
              <a:lnSpc>
                <a:spcPct val="90000"/>
              </a:lnSpc>
              <a:buFont typeface="Arial" panose="020B0604020202020204" pitchFamily="34" charset="0"/>
              <a:buChar char="•"/>
            </a:pPr>
            <a:r>
              <a:rPr lang="nl-BE" sz="1800" dirty="0" err="1">
                <a:latin typeface="Avenir Roman"/>
              </a:rPr>
              <a:t>Communicators</a:t>
            </a:r>
            <a:r>
              <a:rPr lang="nl-BE" sz="1800" dirty="0">
                <a:latin typeface="Avenir Roman"/>
              </a:rPr>
              <a:t> are more </a:t>
            </a:r>
            <a:r>
              <a:rPr lang="nl-BE" sz="1800" dirty="0" err="1">
                <a:latin typeface="Avenir Roman"/>
              </a:rPr>
              <a:t>likely</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adjust</a:t>
            </a:r>
            <a:r>
              <a:rPr lang="nl-BE" sz="1800" dirty="0">
                <a:latin typeface="Avenir Roman"/>
              </a:rPr>
              <a:t> </a:t>
            </a:r>
            <a:r>
              <a:rPr lang="nl-BE" sz="1800" dirty="0" err="1">
                <a:latin typeface="Avenir Roman"/>
              </a:rPr>
              <a:t>their</a:t>
            </a:r>
            <a:r>
              <a:rPr lang="nl-BE" sz="1800" dirty="0">
                <a:latin typeface="Avenir Roman"/>
              </a:rPr>
              <a:t> </a:t>
            </a:r>
            <a:r>
              <a:rPr lang="nl-BE" sz="1800" dirty="0" err="1">
                <a:latin typeface="Avenir Roman"/>
              </a:rPr>
              <a:t>communication</a:t>
            </a:r>
            <a:r>
              <a:rPr lang="nl-BE" sz="1800" dirty="0">
                <a:latin typeface="Avenir Roman"/>
              </a:rPr>
              <a:t> </a:t>
            </a:r>
            <a:r>
              <a:rPr lang="nl-BE" sz="1800" dirty="0" err="1">
                <a:latin typeface="Avenir Roman"/>
              </a:rPr>
              <a:t>to</a:t>
            </a:r>
            <a:r>
              <a:rPr lang="nl-BE" sz="1800" dirty="0">
                <a:latin typeface="Avenir Roman"/>
              </a:rPr>
              <a:t> help </a:t>
            </a:r>
            <a:r>
              <a:rPr lang="nl-BE" sz="1800" dirty="0" err="1">
                <a:latin typeface="Avenir Roman"/>
              </a:rPr>
              <a:t>an</a:t>
            </a:r>
            <a:r>
              <a:rPr lang="nl-BE" sz="1800" dirty="0">
                <a:latin typeface="Avenir Roman"/>
              </a:rPr>
              <a:t> </a:t>
            </a:r>
            <a:r>
              <a:rPr lang="nl-BE" sz="1800" dirty="0" err="1">
                <a:latin typeface="Avenir Roman"/>
              </a:rPr>
              <a:t>audience</a:t>
            </a:r>
            <a:r>
              <a:rPr lang="nl-BE" sz="1800" dirty="0">
                <a:latin typeface="Avenir Roman"/>
              </a:rPr>
              <a:t> </a:t>
            </a:r>
            <a:r>
              <a:rPr lang="nl-BE" sz="1800" dirty="0" err="1">
                <a:latin typeface="Avenir Roman"/>
              </a:rPr>
              <a:t>when</a:t>
            </a:r>
            <a:r>
              <a:rPr lang="nl-BE" sz="1800" dirty="0">
                <a:latin typeface="Avenir Roman"/>
              </a:rPr>
              <a:t> </a:t>
            </a:r>
            <a:r>
              <a:rPr lang="nl-BE" sz="1800" dirty="0" err="1">
                <a:latin typeface="Avenir Roman"/>
              </a:rPr>
              <a:t>they</a:t>
            </a:r>
            <a:r>
              <a:rPr lang="nl-BE" sz="1800" dirty="0">
                <a:latin typeface="Avenir Roman"/>
              </a:rPr>
              <a:t> </a:t>
            </a:r>
            <a:r>
              <a:rPr lang="nl-BE" sz="1800" dirty="0" err="1">
                <a:latin typeface="Avenir Roman"/>
              </a:rPr>
              <a:t>regard</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audience</a:t>
            </a:r>
            <a:r>
              <a:rPr lang="nl-BE" sz="1800" dirty="0">
                <a:latin typeface="Avenir Roman"/>
              </a:rPr>
              <a:t> as </a:t>
            </a:r>
            <a:r>
              <a:rPr lang="nl-BE" sz="1800" dirty="0" err="1">
                <a:latin typeface="Avenir Roman"/>
              </a:rPr>
              <a:t>an</a:t>
            </a:r>
            <a:r>
              <a:rPr lang="nl-BE" sz="1800" dirty="0">
                <a:latin typeface="Avenir Roman"/>
              </a:rPr>
              <a:t> </a:t>
            </a:r>
            <a:r>
              <a:rPr lang="nl-BE" sz="1800" dirty="0" err="1">
                <a:latin typeface="Avenir Roman"/>
              </a:rPr>
              <a:t>ingroup</a:t>
            </a:r>
            <a:r>
              <a:rPr lang="nl-BE" sz="1800" dirty="0">
                <a:latin typeface="Avenir Roman"/>
              </a:rPr>
              <a:t>.</a:t>
            </a:r>
          </a:p>
          <a:p>
            <a:pPr marL="180975" indent="-180975">
              <a:lnSpc>
                <a:spcPct val="90000"/>
              </a:lnSpc>
              <a:buFont typeface="Arial" panose="020B0604020202020204" pitchFamily="34" charset="0"/>
              <a:buChar char="•"/>
            </a:pPr>
            <a:endParaRPr lang="nl-BE" sz="1800" dirty="0">
              <a:solidFill>
                <a:schemeClr val="bg1">
                  <a:lumMod val="50000"/>
                </a:schemeClr>
              </a:solidFill>
              <a:latin typeface="Avenir Roman"/>
            </a:endParaRPr>
          </a:p>
          <a:p>
            <a:pPr marL="342900" indent="-342900">
              <a:lnSpc>
                <a:spcPct val="90000"/>
              </a:lnSpc>
              <a:buFont typeface="Arial" panose="020B0604020202020204" pitchFamily="34" charset="0"/>
              <a:buChar char="•"/>
            </a:pPr>
            <a:endParaRPr lang="nl-BE" dirty="0">
              <a:latin typeface="Avenir Roman"/>
            </a:endParaRPr>
          </a:p>
          <a:p>
            <a:pPr marL="342900" indent="-342900">
              <a:lnSpc>
                <a:spcPct val="90000"/>
              </a:lnSpc>
              <a:buFont typeface="Arial" panose="020B0604020202020204" pitchFamily="34" charset="0"/>
              <a:buChar char="•"/>
            </a:pPr>
            <a:endParaRPr lang="nl-BE"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effective communication</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25769" y="1623374"/>
            <a:ext cx="7171592" cy="1138577"/>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lnSpc>
                <a:spcPct val="100000"/>
              </a:lnSpc>
              <a:spcAft>
                <a:spcPts val="0"/>
              </a:spcAft>
            </a:pPr>
            <a:r>
              <a:rPr lang="en-US" sz="2000" dirty="0">
                <a:solidFill>
                  <a:srgbClr val="4094D1"/>
                </a:solidFill>
                <a:latin typeface="Avenir Roman" panose="02000503020000020003" pitchFamily="2" charset="0"/>
              </a:rPr>
              <a:t>Shared social identity improves message </a:t>
            </a:r>
            <a:r>
              <a:rPr lang="en-US" sz="2000" b="1" dirty="0">
                <a:solidFill>
                  <a:srgbClr val="4094D1"/>
                </a:solidFill>
                <a:latin typeface="Avenir Roman" panose="02000503020000020003" pitchFamily="2" charset="0"/>
              </a:rPr>
              <a:t>en</a:t>
            </a:r>
            <a:r>
              <a:rPr lang="en-US" sz="2000" dirty="0">
                <a:solidFill>
                  <a:srgbClr val="4094D1"/>
                </a:solidFill>
                <a:latin typeface="Avenir Roman" panose="02000503020000020003" pitchFamily="2" charset="0"/>
              </a:rPr>
              <a:t>coding</a:t>
            </a:r>
          </a:p>
        </p:txBody>
      </p:sp>
      <p:sp>
        <p:nvSpPr>
          <p:cNvPr id="2" name="Rounded Rectangle 1">
            <a:extLst>
              <a:ext uri="{FF2B5EF4-FFF2-40B4-BE49-F238E27FC236}">
                <a16:creationId xmlns:a16="http://schemas.microsoft.com/office/drawing/2014/main" id="{46EB3ACC-4467-CB45-B868-05F3C30EDD8D}"/>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2</a:t>
            </a:r>
          </a:p>
        </p:txBody>
      </p:sp>
      <p:pic>
        <p:nvPicPr>
          <p:cNvPr id="8" name="Picture 2" descr="group of men in red and white soccer jersey">
            <a:extLst>
              <a:ext uri="{FF2B5EF4-FFF2-40B4-BE49-F238E27FC236}">
                <a16:creationId xmlns:a16="http://schemas.microsoft.com/office/drawing/2014/main" id="{86C36EEA-67F6-4AC2-8F7F-F7FFD3265C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4283" y="3306524"/>
            <a:ext cx="2725415" cy="1836976"/>
          </a:xfrm>
          <a:prstGeom prst="rect">
            <a:avLst/>
          </a:prstGeom>
          <a:noFill/>
          <a:effectLst>
            <a:softEdge rad="2667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2315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11</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31283" y="2954683"/>
            <a:ext cx="8187856" cy="2115059"/>
          </a:xfrm>
        </p:spPr>
        <p:txBody>
          <a:bodyPr>
            <a:normAutofit/>
          </a:bodyPr>
          <a:lstStyle/>
          <a:p>
            <a:pPr marL="180975" indent="-180975">
              <a:lnSpc>
                <a:spcPct val="90000"/>
              </a:lnSpc>
              <a:buFont typeface="Arial" panose="020B0604020202020204" pitchFamily="34" charset="0"/>
              <a:buChar char="•"/>
            </a:pPr>
            <a:endParaRPr lang="nl-BE" sz="1800" dirty="0">
              <a:solidFill>
                <a:schemeClr val="bg1">
                  <a:lumMod val="50000"/>
                </a:schemeClr>
              </a:solidFill>
              <a:latin typeface="Avenir Roman"/>
            </a:endParaRPr>
          </a:p>
          <a:p>
            <a:pPr marL="342900" indent="-342900">
              <a:lnSpc>
                <a:spcPct val="90000"/>
              </a:lnSpc>
              <a:buFont typeface="Arial" panose="020B0604020202020204" pitchFamily="34" charset="0"/>
              <a:buChar char="•"/>
            </a:pPr>
            <a:endParaRPr lang="nl-BE" dirty="0">
              <a:latin typeface="Avenir Roman"/>
            </a:endParaRPr>
          </a:p>
          <a:p>
            <a:pPr marL="342900" indent="-342900">
              <a:lnSpc>
                <a:spcPct val="90000"/>
              </a:lnSpc>
              <a:buFont typeface="Arial" panose="020B0604020202020204" pitchFamily="34" charset="0"/>
              <a:buChar char="•"/>
            </a:pPr>
            <a:endParaRPr lang="nl-BE"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effective communication</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25769" y="1623374"/>
            <a:ext cx="7171592" cy="1138577"/>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lnSpc>
                <a:spcPct val="100000"/>
              </a:lnSpc>
              <a:spcAft>
                <a:spcPts val="0"/>
              </a:spcAft>
            </a:pPr>
            <a:r>
              <a:rPr lang="en-US" sz="2000" dirty="0">
                <a:solidFill>
                  <a:srgbClr val="4094D1"/>
                </a:solidFill>
                <a:latin typeface="Avenir Roman" panose="02000503020000020003" pitchFamily="2" charset="0"/>
              </a:rPr>
              <a:t>Shared social identity improves message </a:t>
            </a:r>
            <a:r>
              <a:rPr lang="en-US" sz="2000" b="1" dirty="0">
                <a:solidFill>
                  <a:srgbClr val="4094D1"/>
                </a:solidFill>
                <a:latin typeface="Avenir Roman" panose="02000503020000020003" pitchFamily="2" charset="0"/>
              </a:rPr>
              <a:t>de</a:t>
            </a:r>
            <a:r>
              <a:rPr lang="en-US" sz="2000" dirty="0">
                <a:solidFill>
                  <a:srgbClr val="4094D1"/>
                </a:solidFill>
                <a:latin typeface="Avenir Roman" panose="02000503020000020003" pitchFamily="2" charset="0"/>
              </a:rPr>
              <a:t>coding</a:t>
            </a:r>
          </a:p>
        </p:txBody>
      </p:sp>
      <p:sp>
        <p:nvSpPr>
          <p:cNvPr id="2" name="Rounded Rectangle 1">
            <a:extLst>
              <a:ext uri="{FF2B5EF4-FFF2-40B4-BE49-F238E27FC236}">
                <a16:creationId xmlns:a16="http://schemas.microsoft.com/office/drawing/2014/main" id="{46EB3ACC-4467-CB45-B868-05F3C30EDD8D}"/>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3</a:t>
            </a:r>
          </a:p>
        </p:txBody>
      </p:sp>
      <p:sp>
        <p:nvSpPr>
          <p:cNvPr id="8" name="Content Placeholder 2">
            <a:extLst>
              <a:ext uri="{FF2B5EF4-FFF2-40B4-BE49-F238E27FC236}">
                <a16:creationId xmlns:a16="http://schemas.microsoft.com/office/drawing/2014/main" id="{16853ED1-B94B-44B8-AB0E-2DCF26D35E70}"/>
              </a:ext>
            </a:extLst>
          </p:cNvPr>
          <p:cNvSpPr txBox="1">
            <a:spLocks/>
          </p:cNvSpPr>
          <p:nvPr/>
        </p:nvSpPr>
        <p:spPr>
          <a:xfrm>
            <a:off x="517637" y="2914141"/>
            <a:ext cx="8187856" cy="211505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180975" indent="-180975" fontAlgn="auto">
              <a:lnSpc>
                <a:spcPct val="90000"/>
              </a:lnSpc>
              <a:spcAft>
                <a:spcPts val="0"/>
              </a:spcAft>
              <a:buFont typeface="Arial" pitchFamily="34" charset="0"/>
              <a:buChar char="•"/>
            </a:pPr>
            <a:r>
              <a:rPr lang="nl-BE" sz="1800" dirty="0">
                <a:latin typeface="Avenir Roman"/>
              </a:rPr>
              <a:t>People are more </a:t>
            </a:r>
            <a:r>
              <a:rPr lang="nl-BE" sz="1800" dirty="0" err="1">
                <a:latin typeface="Avenir Roman"/>
              </a:rPr>
              <a:t>likely</a:t>
            </a:r>
            <a:r>
              <a:rPr lang="nl-BE" sz="1800" dirty="0">
                <a:latin typeface="Avenir Roman"/>
              </a:rPr>
              <a:t> </a:t>
            </a:r>
            <a:r>
              <a:rPr lang="nl-BE" sz="1800" dirty="0" err="1">
                <a:latin typeface="Avenir Roman"/>
              </a:rPr>
              <a:t>to</a:t>
            </a:r>
            <a:r>
              <a:rPr lang="nl-BE" sz="1800" dirty="0">
                <a:latin typeface="Avenir Roman"/>
              </a:rPr>
              <a:t> make </a:t>
            </a:r>
            <a:r>
              <a:rPr lang="nl-BE" sz="1800" dirty="0" err="1">
                <a:latin typeface="Avenir Roman"/>
              </a:rPr>
              <a:t>an</a:t>
            </a:r>
            <a:r>
              <a:rPr lang="nl-BE" sz="1800" dirty="0">
                <a:latin typeface="Avenir Roman"/>
              </a:rPr>
              <a:t> </a:t>
            </a:r>
            <a:r>
              <a:rPr lang="nl-BE" sz="1800" dirty="0" err="1">
                <a:latin typeface="Avenir Roman"/>
              </a:rPr>
              <a:t>effor</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decode</a:t>
            </a:r>
            <a:r>
              <a:rPr lang="nl-BE" sz="1800" dirty="0">
                <a:latin typeface="Avenir Roman"/>
              </a:rPr>
              <a:t> a </a:t>
            </a:r>
            <a:r>
              <a:rPr lang="nl-BE" sz="1800" dirty="0" err="1">
                <a:latin typeface="Avenir Roman"/>
              </a:rPr>
              <a:t>message</a:t>
            </a:r>
            <a:r>
              <a:rPr lang="nl-BE" sz="1800" dirty="0">
                <a:latin typeface="Avenir Roman"/>
              </a:rPr>
              <a:t> in a </a:t>
            </a:r>
            <a:r>
              <a:rPr lang="nl-BE" sz="1800" dirty="0" err="1">
                <a:latin typeface="Avenir Roman"/>
              </a:rPr>
              <a:t>thoughtful</a:t>
            </a:r>
            <a:r>
              <a:rPr lang="nl-BE" sz="1800" dirty="0">
                <a:latin typeface="Avenir Roman"/>
              </a:rPr>
              <a:t> way and </a:t>
            </a:r>
            <a:r>
              <a:rPr lang="nl-BE" sz="1800" dirty="0" err="1">
                <a:latin typeface="Avenir Roman"/>
              </a:rPr>
              <a:t>to</a:t>
            </a:r>
            <a:r>
              <a:rPr lang="nl-BE" sz="1800" dirty="0">
                <a:latin typeface="Avenir Roman"/>
              </a:rPr>
              <a:t> make </a:t>
            </a:r>
            <a:r>
              <a:rPr lang="nl-BE" sz="1800" dirty="0" err="1">
                <a:latin typeface="Avenir Roman"/>
              </a:rPr>
              <a:t>favourable</a:t>
            </a:r>
            <a:r>
              <a:rPr lang="nl-BE" sz="1800" dirty="0">
                <a:latin typeface="Avenir Roman"/>
              </a:rPr>
              <a:t> </a:t>
            </a:r>
            <a:r>
              <a:rPr lang="nl-BE" sz="1800" dirty="0" err="1">
                <a:latin typeface="Avenir Roman"/>
              </a:rPr>
              <a:t>inferences</a:t>
            </a:r>
            <a:r>
              <a:rPr lang="nl-BE" sz="1800" dirty="0">
                <a:latin typeface="Avenir Roman"/>
              </a:rPr>
              <a:t> </a:t>
            </a:r>
            <a:r>
              <a:rPr lang="nl-BE" sz="1800" dirty="0" err="1">
                <a:latin typeface="Avenir Roman"/>
              </a:rPr>
              <a:t>about</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source’s</a:t>
            </a:r>
            <a:r>
              <a:rPr lang="nl-BE" sz="1800" dirty="0">
                <a:latin typeface="Avenir Roman"/>
              </a:rPr>
              <a:t> </a:t>
            </a:r>
            <a:r>
              <a:rPr lang="nl-BE" sz="1800" dirty="0" err="1">
                <a:latin typeface="Avenir Roman"/>
              </a:rPr>
              <a:t>intended</a:t>
            </a:r>
            <a:r>
              <a:rPr lang="nl-BE" sz="1800" dirty="0">
                <a:latin typeface="Avenir Roman"/>
              </a:rPr>
              <a:t> </a:t>
            </a:r>
            <a:r>
              <a:rPr lang="nl-BE" sz="1800" dirty="0" err="1">
                <a:latin typeface="Avenir Roman"/>
              </a:rPr>
              <a:t>meaning</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etent</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they</a:t>
            </a:r>
            <a:r>
              <a:rPr lang="nl-BE" sz="1800" dirty="0">
                <a:latin typeface="Avenir Roman"/>
              </a:rPr>
              <a:t> share a </a:t>
            </a:r>
            <a:r>
              <a:rPr lang="nl-BE" sz="1800" dirty="0" err="1">
                <a:latin typeface="Avenir Roman"/>
              </a:rPr>
              <a:t>social</a:t>
            </a:r>
            <a:r>
              <a:rPr lang="nl-BE" sz="1800" dirty="0">
                <a:latin typeface="Avenir Roman"/>
              </a:rPr>
              <a:t> </a:t>
            </a:r>
            <a:r>
              <a:rPr lang="nl-BE" sz="1800" dirty="0" err="1">
                <a:latin typeface="Avenir Roman"/>
              </a:rPr>
              <a:t>identity</a:t>
            </a:r>
            <a:r>
              <a:rPr lang="nl-BE" sz="1800" dirty="0">
                <a:latin typeface="Avenir Roman"/>
              </a:rPr>
              <a:t> </a:t>
            </a:r>
            <a:r>
              <a:rPr lang="nl-BE" sz="1800" dirty="0" err="1">
                <a:latin typeface="Avenir Roman"/>
              </a:rPr>
              <a:t>with</a:t>
            </a:r>
            <a:r>
              <a:rPr lang="nl-BE" sz="1800" dirty="0">
                <a:latin typeface="Avenir Roman"/>
              </a:rPr>
              <a:t> </a:t>
            </a:r>
            <a:r>
              <a:rPr lang="nl-BE" sz="1800" dirty="0" err="1">
                <a:latin typeface="Avenir Roman"/>
              </a:rPr>
              <a:t>that</a:t>
            </a:r>
            <a:r>
              <a:rPr lang="nl-BE" sz="1800" dirty="0">
                <a:latin typeface="Avenir Roman"/>
              </a:rPr>
              <a:t> source.</a:t>
            </a:r>
          </a:p>
          <a:p>
            <a:pPr marL="180975" indent="-180975" fontAlgn="auto">
              <a:lnSpc>
                <a:spcPct val="90000"/>
              </a:lnSpc>
              <a:spcAft>
                <a:spcPts val="0"/>
              </a:spcAft>
              <a:buFont typeface="Arial" pitchFamily="34" charset="0"/>
              <a:buChar char="•"/>
            </a:pPr>
            <a:endParaRPr lang="nl-BE" sz="1800" dirty="0">
              <a:solidFill>
                <a:schemeClr val="bg1">
                  <a:lumMod val="50000"/>
                </a:schemeClr>
              </a:solidFill>
              <a:latin typeface="Avenir Roman"/>
            </a:endParaRPr>
          </a:p>
          <a:p>
            <a:pPr marL="342900" indent="-342900" fontAlgn="auto">
              <a:lnSpc>
                <a:spcPct val="90000"/>
              </a:lnSpc>
              <a:spcAft>
                <a:spcPts val="0"/>
              </a:spcAft>
              <a:buFont typeface="Arial" pitchFamily="34" charset="0"/>
              <a:buChar char="•"/>
            </a:pPr>
            <a:endParaRPr lang="nl-BE" dirty="0">
              <a:latin typeface="Avenir Roman"/>
            </a:endParaRPr>
          </a:p>
          <a:p>
            <a:pPr marL="342900" indent="-342900" fontAlgn="auto">
              <a:lnSpc>
                <a:spcPct val="90000"/>
              </a:lnSpc>
              <a:spcAft>
                <a:spcPts val="0"/>
              </a:spcAft>
              <a:buFont typeface="Arial" pitchFamily="34" charset="0"/>
              <a:buChar char="•"/>
            </a:pPr>
            <a:endParaRPr lang="nl-BE" dirty="0">
              <a:latin typeface="Avenir Roman"/>
            </a:endParaRPr>
          </a:p>
        </p:txBody>
      </p:sp>
      <p:pic>
        <p:nvPicPr>
          <p:cNvPr id="3076" name="Picture 4" descr="man in red nike crew neck t-shirt holding white stick">
            <a:extLst>
              <a:ext uri="{FF2B5EF4-FFF2-40B4-BE49-F238E27FC236}">
                <a16:creationId xmlns:a16="http://schemas.microsoft.com/office/drawing/2014/main" id="{772C501F-B5ED-4E90-B04B-7B8D0DB79D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6525" y="3735620"/>
            <a:ext cx="2107475" cy="1407880"/>
          </a:xfrm>
          <a:prstGeom prst="rect">
            <a:avLst/>
          </a:prstGeom>
          <a:noFill/>
          <a:effectLst>
            <a:softEdge rad="190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86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D3A16E-E834-4E01-8EF5-224F377D874E}"/>
              </a:ext>
            </a:extLst>
          </p:cNvPr>
          <p:cNvPicPr>
            <a:picLocks noChangeAspect="1"/>
          </p:cNvPicPr>
          <p:nvPr/>
        </p:nvPicPr>
        <p:blipFill>
          <a:blip r:embed="rId3"/>
          <a:stretch>
            <a:fillRect/>
          </a:stretch>
        </p:blipFill>
        <p:spPr>
          <a:xfrm>
            <a:off x="2782989" y="627505"/>
            <a:ext cx="4814433" cy="4293124"/>
          </a:xfrm>
          <a:prstGeom prst="rect">
            <a:avLst/>
          </a:prstGeom>
        </p:spPr>
      </p:pic>
      <p:sp>
        <p:nvSpPr>
          <p:cNvPr id="3" name="Title 1">
            <a:extLst>
              <a:ext uri="{FF2B5EF4-FFF2-40B4-BE49-F238E27FC236}">
                <a16:creationId xmlns:a16="http://schemas.microsoft.com/office/drawing/2014/main" id="{FF0B47A5-5C15-499A-9CCD-8D57EC417585}"/>
              </a:ext>
            </a:extLst>
          </p:cNvPr>
          <p:cNvSpPr txBox="1">
            <a:spLocks/>
          </p:cNvSpPr>
          <p:nvPr/>
        </p:nvSpPr>
        <p:spPr>
          <a:xfrm>
            <a:off x="685800" y="222872"/>
            <a:ext cx="7772400" cy="522288"/>
          </a:xfrm>
          <a:prstGeom prst="rect">
            <a:avLst/>
          </a:prstGeom>
        </p:spPr>
        <p:txBody>
          <a:bodyPr vert="horz" lIns="91440" tIns="45720" rIns="91440" bIns="45720" rtlCol="0" anchor="t">
            <a:noAutofit/>
          </a:bodyPr>
          <a:lstStyle>
            <a:lvl1pPr algn="l" defTabSz="685800" rtl="0" eaLnBrk="1" latinLnBrk="0" hangingPunct="1">
              <a:lnSpc>
                <a:spcPct val="85000"/>
              </a:lnSpc>
              <a:spcBef>
                <a:spcPct val="0"/>
              </a:spcBef>
              <a:buNone/>
              <a:defRPr sz="3600" b="1" kern="1200" spc="-90" baseline="0">
                <a:solidFill>
                  <a:schemeClr val="accent1"/>
                </a:solidFill>
                <a:latin typeface="+mj-lt"/>
                <a:ea typeface="+mj-ea"/>
                <a:cs typeface="+mj-cs"/>
              </a:defRPr>
            </a:lvl1pPr>
          </a:lstStyle>
          <a:p>
            <a:pPr fontAlgn="auto">
              <a:spcAft>
                <a:spcPts val="0"/>
              </a:spcAft>
            </a:pPr>
            <a:r>
              <a:rPr lang="en-US" sz="3200" b="0" dirty="0">
                <a:solidFill>
                  <a:srgbClr val="22568B"/>
                </a:solidFill>
                <a:latin typeface="Avenir Roman" panose="02000503020000020003"/>
              </a:rPr>
              <a:t>Conclusions</a:t>
            </a:r>
            <a:br>
              <a:rPr lang="en-US" dirty="0"/>
            </a:br>
            <a:endParaRPr lang="en-US" dirty="0"/>
          </a:p>
        </p:txBody>
      </p:sp>
    </p:spTree>
    <p:extLst>
      <p:ext uri="{BB962C8B-B14F-4D97-AF65-F5344CB8AC3E}">
        <p14:creationId xmlns:p14="http://schemas.microsoft.com/office/powerpoint/2010/main" val="1506880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2</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cs typeface="Shree Devanagari 714" panose="02000600000000000000" pitchFamily="2" charset="0"/>
              </a:rPr>
              <a:t>Background</a:t>
            </a:r>
            <a:br>
              <a:rPr lang="en-US" dirty="0">
                <a:latin typeface="Avenir Roman" panose="02000503020000020003" pitchFamily="2" charset="0"/>
              </a:rPr>
            </a:br>
            <a:endParaRPr lang="en-US" dirty="0">
              <a:latin typeface="Avenir Roman" panose="02000503020000020003" pitchFamily="2" charset="0"/>
            </a:endParaRP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24961" y="1782604"/>
            <a:ext cx="4869528" cy="2360418"/>
          </a:xfrm>
        </p:spPr>
        <p:txBody>
          <a:bodyPr>
            <a:normAutofit/>
          </a:bodyPr>
          <a:lstStyle/>
          <a:p>
            <a:pPr>
              <a:lnSpc>
                <a:spcPct val="100000"/>
              </a:lnSpc>
              <a:spcBef>
                <a:spcPts val="0"/>
              </a:spcBef>
            </a:pPr>
            <a:r>
              <a:rPr lang="nl-BE" altLang="nl-BE" sz="1800" dirty="0">
                <a:solidFill>
                  <a:srgbClr val="4094D1"/>
                </a:solidFill>
                <a:latin typeface="Avenir Roman" panose="02000503020000020003" pitchFamily="2" charset="0"/>
              </a:rPr>
              <a:t>“</a:t>
            </a:r>
            <a:r>
              <a:rPr lang="nl-BE" altLang="nl-BE" sz="1800" dirty="0" err="1">
                <a:solidFill>
                  <a:srgbClr val="4094D1"/>
                </a:solidFill>
                <a:latin typeface="Avenir Roman" panose="02000503020000020003" pitchFamily="2" charset="0"/>
              </a:rPr>
              <a:t>That’s</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the</a:t>
            </a:r>
            <a:r>
              <a:rPr lang="nl-BE" altLang="nl-BE" sz="1800" dirty="0">
                <a:solidFill>
                  <a:srgbClr val="4094D1"/>
                </a:solidFill>
                <a:latin typeface="Avenir Roman" panose="02000503020000020003" pitchFamily="2" charset="0"/>
              </a:rPr>
              <a:t> sound of Wimbledon: </a:t>
            </a:r>
            <a:r>
              <a:rPr lang="nl-BE" altLang="nl-BE" sz="1800" dirty="0" err="1">
                <a:solidFill>
                  <a:srgbClr val="4094D1"/>
                </a:solidFill>
                <a:latin typeface="Avenir Roman" panose="02000503020000020003" pitchFamily="2" charset="0"/>
              </a:rPr>
              <a:t>that</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hush</a:t>
            </a:r>
            <a:r>
              <a:rPr lang="nl-BE" altLang="nl-BE" sz="1800" dirty="0">
                <a:solidFill>
                  <a:srgbClr val="4094D1"/>
                </a:solidFill>
                <a:latin typeface="Avenir Roman" panose="02000503020000020003" pitchFamily="2" charset="0"/>
              </a:rPr>
              <a:t> … </a:t>
            </a:r>
            <a:r>
              <a:rPr lang="nl-BE" altLang="nl-BE" sz="1800" dirty="0" err="1">
                <a:solidFill>
                  <a:srgbClr val="4094D1"/>
                </a:solidFill>
                <a:latin typeface="Avenir Roman" panose="02000503020000020003" pitchFamily="2" charset="0"/>
              </a:rPr>
              <a:t>That</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hush</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when</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everyone</a:t>
            </a:r>
            <a:r>
              <a:rPr lang="nl-BE" altLang="nl-BE" sz="1800" dirty="0">
                <a:solidFill>
                  <a:srgbClr val="4094D1"/>
                </a:solidFill>
                <a:latin typeface="Avenir Roman" panose="02000503020000020003" pitchFamily="2" charset="0"/>
              </a:rPr>
              <a:t> is </a:t>
            </a:r>
            <a:r>
              <a:rPr lang="nl-BE" altLang="nl-BE" sz="1800" dirty="0" err="1">
                <a:solidFill>
                  <a:srgbClr val="4094D1"/>
                </a:solidFill>
                <a:latin typeface="Avenir Roman" panose="02000503020000020003" pitchFamily="2" charset="0"/>
              </a:rPr>
              <a:t>fully</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expectant</a:t>
            </a:r>
            <a:r>
              <a:rPr lang="nl-BE" altLang="nl-BE" sz="1800" dirty="0">
                <a:solidFill>
                  <a:srgbClr val="4094D1"/>
                </a:solidFill>
                <a:latin typeface="Avenir Roman" panose="02000503020000020003" pitchFamily="2" charset="0"/>
              </a:rPr>
              <a:t> of </a:t>
            </a:r>
            <a:r>
              <a:rPr lang="nl-BE" altLang="nl-BE" sz="1800" dirty="0" err="1">
                <a:solidFill>
                  <a:srgbClr val="4094D1"/>
                </a:solidFill>
                <a:latin typeface="Avenir Roman" panose="02000503020000020003" pitchFamily="2" charset="0"/>
              </a:rPr>
              <a:t>something</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brilliant</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to</a:t>
            </a:r>
            <a:r>
              <a:rPr lang="nl-BE" altLang="nl-BE" sz="1800" dirty="0">
                <a:solidFill>
                  <a:srgbClr val="4094D1"/>
                </a:solidFill>
                <a:latin typeface="Avenir Roman" panose="02000503020000020003" pitchFamily="2" charset="0"/>
              </a:rPr>
              <a:t> happen … </a:t>
            </a:r>
            <a:r>
              <a:rPr lang="nl-BE" altLang="nl-BE" sz="1800" dirty="0" err="1">
                <a:solidFill>
                  <a:srgbClr val="4094D1"/>
                </a:solidFill>
                <a:latin typeface="Avenir Roman" panose="02000503020000020003" pitchFamily="2" charset="0"/>
              </a:rPr>
              <a:t>that</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exciting</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stillness</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anticipation</a:t>
            </a:r>
            <a:r>
              <a:rPr lang="nl-BE" altLang="nl-BE" sz="1800" dirty="0">
                <a:solidFill>
                  <a:srgbClr val="4094D1"/>
                </a:solidFill>
                <a:latin typeface="Avenir Roman" panose="02000503020000020003" pitchFamily="2" charset="0"/>
              </a:rPr>
              <a:t>; and </a:t>
            </a:r>
            <a:r>
              <a:rPr lang="nl-BE" altLang="nl-BE" sz="1800" dirty="0" err="1">
                <a:solidFill>
                  <a:srgbClr val="4094D1"/>
                </a:solidFill>
                <a:latin typeface="Avenir Roman" panose="02000503020000020003" pitchFamily="2" charset="0"/>
              </a:rPr>
              <a:t>then</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this</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huge</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roar</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when</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it’s</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all</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developed</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into</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something</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really</a:t>
            </a:r>
            <a:r>
              <a:rPr lang="nl-BE" altLang="nl-BE" sz="1800" dirty="0">
                <a:solidFill>
                  <a:srgbClr val="4094D1"/>
                </a:solidFill>
                <a:latin typeface="Avenir Roman" panose="02000503020000020003" pitchFamily="2" charset="0"/>
              </a:rPr>
              <a:t> </a:t>
            </a:r>
            <a:r>
              <a:rPr lang="nl-BE" altLang="nl-BE" sz="1800" dirty="0" err="1">
                <a:solidFill>
                  <a:srgbClr val="4094D1"/>
                </a:solidFill>
                <a:latin typeface="Avenir Roman" panose="02000503020000020003" pitchFamily="2" charset="0"/>
              </a:rPr>
              <a:t>wonderful</a:t>
            </a:r>
            <a:r>
              <a:rPr lang="nl-BE" altLang="nl-BE" sz="1800" dirty="0">
                <a:solidFill>
                  <a:srgbClr val="4094D1"/>
                </a:solidFill>
                <a:latin typeface="Avenir Roman" panose="02000503020000020003" pitchFamily="2" charset="0"/>
              </a:rPr>
              <a:t>“ </a:t>
            </a:r>
          </a:p>
          <a:p>
            <a:pPr marL="0" indent="0">
              <a:lnSpc>
                <a:spcPct val="100000"/>
              </a:lnSpc>
              <a:spcBef>
                <a:spcPts val="0"/>
              </a:spcBef>
              <a:buFontTx/>
              <a:buNone/>
            </a:pPr>
            <a:endParaRPr lang="nl-BE" altLang="nl-BE" sz="1600" dirty="0">
              <a:solidFill>
                <a:srgbClr val="4094D1"/>
              </a:solidFill>
              <a:latin typeface="Avenir Roman" panose="02000503020000020003" pitchFamily="2" charset="0"/>
            </a:endParaRPr>
          </a:p>
          <a:p>
            <a:pPr marL="0" indent="0">
              <a:lnSpc>
                <a:spcPct val="100000"/>
              </a:lnSpc>
              <a:spcBef>
                <a:spcPts val="0"/>
              </a:spcBef>
              <a:buFontTx/>
              <a:buNone/>
            </a:pPr>
            <a:r>
              <a:rPr lang="nl-BE" altLang="nl-BE" sz="1600" dirty="0">
                <a:solidFill>
                  <a:schemeClr val="bg1">
                    <a:lumMod val="50000"/>
                  </a:schemeClr>
                </a:solidFill>
                <a:latin typeface="Avenir Roman" panose="02000503020000020003" pitchFamily="2" charset="0"/>
              </a:rPr>
              <a:t>(</a:t>
            </a:r>
            <a:r>
              <a:rPr lang="nl-BE" altLang="nl-BE" sz="1600" dirty="0" err="1">
                <a:solidFill>
                  <a:schemeClr val="bg1">
                    <a:lumMod val="50000"/>
                  </a:schemeClr>
                </a:solidFill>
                <a:latin typeface="Avenir Roman" panose="02000503020000020003" pitchFamily="2" charset="0"/>
              </a:rPr>
              <a:t>Whiston</a:t>
            </a:r>
            <a:r>
              <a:rPr lang="nl-BE" altLang="nl-BE" sz="1600" dirty="0">
                <a:solidFill>
                  <a:schemeClr val="bg1">
                    <a:lumMod val="50000"/>
                  </a:schemeClr>
                </a:solidFill>
                <a:latin typeface="Avenir Roman" panose="02000503020000020003" pitchFamily="2" charset="0"/>
              </a:rPr>
              <a:t>, 2011)</a:t>
            </a:r>
            <a:endParaRPr lang="nl-NL" altLang="nl-BE" sz="1600" dirty="0">
              <a:solidFill>
                <a:schemeClr val="bg1">
                  <a:lumMod val="50000"/>
                </a:schemeClr>
              </a:solidFill>
              <a:latin typeface="Avenir Roman" panose="02000503020000020003" pitchFamily="2" charset="0"/>
            </a:endParaRPr>
          </a:p>
          <a:p>
            <a:pPr>
              <a:lnSpc>
                <a:spcPct val="110000"/>
              </a:lnSpc>
            </a:pPr>
            <a:endParaRPr lang="nl-BE" sz="1600" dirty="0">
              <a:latin typeface="Avenir Roman" panose="02000503020000020003" pitchFamily="2" charset="0"/>
            </a:endParaRPr>
          </a:p>
        </p:txBody>
      </p:sp>
      <p:pic>
        <p:nvPicPr>
          <p:cNvPr id="2" name="Picture 2" descr="https://images.unsplash.com/flagged/photo-1562500420-058592ecb489?ixlib=rb-1.2.1&amp;ixid=MnwxMjA3fDB8MHxwaG90by1wYWdlfHx8fGVufDB8fHx8&amp;auto=format&amp;fit=crop&amp;w=1000&amp;q=80">
            <a:extLst>
              <a:ext uri="{FF2B5EF4-FFF2-40B4-BE49-F238E27FC236}">
                <a16:creationId xmlns:a16="http://schemas.microsoft.com/office/drawing/2014/main" id="{355F5659-ED30-4705-A204-E201E59B00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4488" y="1782604"/>
            <a:ext cx="2391011" cy="2988765"/>
          </a:xfrm>
          <a:prstGeom prst="rect">
            <a:avLst/>
          </a:prstGeom>
          <a:noFill/>
          <a:effectLst>
            <a:softEdge rad="1524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013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3</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107170"/>
            <a:ext cx="8187856" cy="2851692"/>
          </a:xfrm>
        </p:spPr>
        <p:txBody>
          <a:bodyPr>
            <a:normAutofit/>
          </a:bodyPr>
          <a:lstStyle/>
          <a:p>
            <a:pPr marL="180975" indent="-176213">
              <a:lnSpc>
                <a:spcPct val="100000"/>
              </a:lnSpc>
              <a:buFont typeface="Arial" panose="020B0604020202020204" pitchFamily="34" charset="0"/>
              <a:buChar char="•"/>
            </a:pPr>
            <a:r>
              <a:rPr lang="nl-BE" sz="1800" dirty="0" err="1">
                <a:latin typeface="Avenir Roman"/>
              </a:rPr>
              <a:t>Strategy</a:t>
            </a:r>
            <a:r>
              <a:rPr lang="nl-BE" sz="1800" dirty="0">
                <a:latin typeface="Avenir Roman"/>
              </a:rPr>
              <a:t> is part of </a:t>
            </a:r>
            <a:r>
              <a:rPr lang="nl-BE" sz="1800" dirty="0" err="1">
                <a:latin typeface="Avenir Roman"/>
              </a:rPr>
              <a:t>many</a:t>
            </a:r>
            <a:r>
              <a:rPr lang="nl-BE" sz="1800" dirty="0">
                <a:latin typeface="Avenir Roman"/>
              </a:rPr>
              <a:t> </a:t>
            </a:r>
            <a:r>
              <a:rPr lang="nl-BE" sz="1800" dirty="0" err="1">
                <a:latin typeface="Avenir Roman"/>
              </a:rPr>
              <a:t>definitions</a:t>
            </a:r>
            <a:r>
              <a:rPr lang="nl-BE" sz="1800" dirty="0">
                <a:latin typeface="Avenir Roman"/>
              </a:rPr>
              <a:t> of sport, and </a:t>
            </a:r>
            <a:r>
              <a:rPr lang="nl-BE" sz="1800" dirty="0" err="1">
                <a:latin typeface="Avenir Roman"/>
              </a:rPr>
              <a:t>this</a:t>
            </a:r>
            <a:r>
              <a:rPr lang="nl-BE" sz="1800" dirty="0">
                <a:latin typeface="Avenir Roman"/>
              </a:rPr>
              <a:t> is </a:t>
            </a:r>
            <a:r>
              <a:rPr lang="nl-BE" sz="1800" dirty="0" err="1">
                <a:latin typeface="Avenir Roman"/>
              </a:rPr>
              <a:t>clearly</a:t>
            </a:r>
            <a:r>
              <a:rPr lang="nl-BE" sz="1800" dirty="0">
                <a:latin typeface="Avenir Roman"/>
              </a:rPr>
              <a:t> </a:t>
            </a:r>
            <a:r>
              <a:rPr lang="nl-BE" sz="1800" dirty="0" err="1">
                <a:latin typeface="Avenir Roman"/>
              </a:rPr>
              <a:t>communicative</a:t>
            </a:r>
            <a:r>
              <a:rPr lang="nl-BE" sz="1800" dirty="0">
                <a:latin typeface="Avenir Roman"/>
              </a:rPr>
              <a:t>.</a:t>
            </a:r>
          </a:p>
          <a:p>
            <a:pPr marL="180975" indent="-176213">
              <a:lnSpc>
                <a:spcPct val="100000"/>
              </a:lnSpc>
              <a:buFont typeface="Arial" panose="020B0604020202020204" pitchFamily="34" charset="0"/>
              <a:buChar char="•"/>
            </a:pPr>
            <a:r>
              <a:rPr lang="nl-BE" sz="1800" dirty="0" err="1">
                <a:latin typeface="Avenir Roman"/>
              </a:rPr>
              <a:t>Communicative</a:t>
            </a:r>
            <a:r>
              <a:rPr lang="nl-BE" sz="1800" dirty="0">
                <a:latin typeface="Avenir Roman"/>
              </a:rPr>
              <a:t> behaviours of spectators </a:t>
            </a:r>
            <a:r>
              <a:rPr lang="nl-BE" sz="1800" dirty="0" err="1">
                <a:latin typeface="Avenir Roman"/>
              </a:rPr>
              <a:t>may</a:t>
            </a:r>
            <a:r>
              <a:rPr lang="nl-BE" sz="1800" dirty="0">
                <a:latin typeface="Avenir Roman"/>
              </a:rPr>
              <a:t> account </a:t>
            </a:r>
            <a:r>
              <a:rPr lang="nl-BE" sz="1800" dirty="0" err="1">
                <a:latin typeface="Avenir Roman"/>
              </a:rPr>
              <a:t>partly</a:t>
            </a:r>
            <a:r>
              <a:rPr lang="nl-BE" sz="1800" dirty="0">
                <a:latin typeface="Avenir Roman"/>
              </a:rPr>
              <a:t> </a:t>
            </a:r>
            <a:r>
              <a:rPr lang="nl-BE" sz="1800" dirty="0" err="1">
                <a:latin typeface="Avenir Roman"/>
              </a:rPr>
              <a:t>for</a:t>
            </a:r>
            <a:r>
              <a:rPr lang="nl-BE" sz="1800" dirty="0">
                <a:latin typeface="Avenir Roman"/>
              </a:rPr>
              <a:t> </a:t>
            </a:r>
            <a:r>
              <a:rPr lang="nl-BE" sz="1800" dirty="0" err="1">
                <a:latin typeface="Avenir Roman"/>
              </a:rPr>
              <a:t>the</a:t>
            </a:r>
            <a:r>
              <a:rPr lang="nl-BE" sz="1800" dirty="0">
                <a:latin typeface="Avenir Roman"/>
              </a:rPr>
              <a:t> home-</a:t>
            </a:r>
            <a:r>
              <a:rPr lang="nl-BE" sz="1800" dirty="0" err="1">
                <a:latin typeface="Avenir Roman"/>
              </a:rPr>
              <a:t>ground</a:t>
            </a:r>
            <a:r>
              <a:rPr lang="nl-BE" sz="1800" dirty="0">
                <a:latin typeface="Avenir Roman"/>
              </a:rPr>
              <a:t> advantage.</a:t>
            </a:r>
          </a:p>
          <a:p>
            <a:pPr marL="180975" indent="-176213">
              <a:lnSpc>
                <a:spcPct val="100000"/>
              </a:lnSpc>
              <a:buFont typeface="Arial" panose="020B0604020202020204" pitchFamily="34" charset="0"/>
              <a:buChar char="•"/>
            </a:pPr>
            <a:r>
              <a:rPr lang="nl-BE" sz="1800" dirty="0">
                <a:latin typeface="Avenir Roman"/>
              </a:rPr>
              <a:t>Communication </a:t>
            </a:r>
            <a:r>
              <a:rPr lang="nl-BE" sz="1800" dirty="0" err="1">
                <a:latin typeface="Avenir Roman"/>
              </a:rPr>
              <a:t>can</a:t>
            </a:r>
            <a:r>
              <a:rPr lang="nl-BE" sz="1800" dirty="0">
                <a:latin typeface="Avenir Roman"/>
              </a:rPr>
              <a:t> affect performance: </a:t>
            </a:r>
            <a:r>
              <a:rPr lang="nl-BE" sz="1800" dirty="0" err="1">
                <a:latin typeface="Avenir Roman"/>
              </a:rPr>
              <a:t>compared</a:t>
            </a:r>
            <a:r>
              <a:rPr lang="nl-BE" sz="1800" dirty="0">
                <a:latin typeface="Avenir Roman"/>
              </a:rPr>
              <a:t> </a:t>
            </a:r>
            <a:r>
              <a:rPr lang="nl-BE" sz="1800" dirty="0" err="1">
                <a:latin typeface="Avenir Roman"/>
              </a:rPr>
              <a:t>with</a:t>
            </a:r>
            <a:r>
              <a:rPr lang="nl-BE" sz="1800" dirty="0">
                <a:latin typeface="Avenir Roman"/>
              </a:rPr>
              <a:t> </a:t>
            </a:r>
            <a:r>
              <a:rPr lang="nl-BE" sz="1800" dirty="0" err="1">
                <a:latin typeface="Avenir Roman"/>
              </a:rPr>
              <a:t>losing</a:t>
            </a:r>
            <a:r>
              <a:rPr lang="nl-BE" sz="1800" dirty="0">
                <a:latin typeface="Avenir Roman"/>
              </a:rPr>
              <a:t> teams, winning teams exchange more </a:t>
            </a:r>
            <a:r>
              <a:rPr lang="nl-BE" sz="1800" dirty="0" err="1">
                <a:latin typeface="Avenir Roman"/>
              </a:rPr>
              <a:t>messages</a:t>
            </a:r>
            <a:r>
              <a:rPr lang="nl-BE" sz="1800" dirty="0">
                <a:latin typeface="Avenir Roman"/>
              </a:rPr>
              <a:t>, and these </a:t>
            </a:r>
            <a:r>
              <a:rPr lang="nl-BE" sz="1800" dirty="0" err="1">
                <a:latin typeface="Avenir Roman"/>
              </a:rPr>
              <a:t>message</a:t>
            </a:r>
            <a:r>
              <a:rPr lang="nl-BE" sz="1800" dirty="0">
                <a:latin typeface="Avenir Roman"/>
              </a:rPr>
              <a:t> </a:t>
            </a:r>
            <a:r>
              <a:rPr lang="nl-BE" sz="1800" dirty="0" err="1">
                <a:latin typeface="Avenir Roman"/>
              </a:rPr>
              <a:t>were</a:t>
            </a:r>
            <a:r>
              <a:rPr lang="nl-BE" sz="1800" dirty="0">
                <a:latin typeface="Avenir Roman"/>
              </a:rPr>
              <a:t> more </a:t>
            </a:r>
            <a:r>
              <a:rPr lang="nl-BE" sz="1800" dirty="0" err="1">
                <a:latin typeface="Avenir Roman"/>
              </a:rPr>
              <a:t>varied</a:t>
            </a:r>
            <a:r>
              <a:rPr lang="nl-BE" sz="1800" dirty="0">
                <a:latin typeface="Avenir Roman"/>
              </a:rPr>
              <a:t> and more action-</a:t>
            </a:r>
            <a:r>
              <a:rPr lang="nl-BE" sz="1800" dirty="0" err="1">
                <a:latin typeface="Avenir Roman"/>
              </a:rPr>
              <a:t>oriented</a:t>
            </a:r>
            <a:r>
              <a:rPr lang="nl-BE" sz="1800" dirty="0">
                <a:latin typeface="Avenir Roman"/>
              </a:rPr>
              <a:t> </a:t>
            </a:r>
            <a:r>
              <a:rPr lang="nl-BE" sz="1800" dirty="0">
                <a:solidFill>
                  <a:schemeClr val="bg1">
                    <a:lumMod val="50000"/>
                  </a:schemeClr>
                </a:solidFill>
                <a:latin typeface="Avenir Roman"/>
              </a:rPr>
              <a:t>(</a:t>
            </a:r>
            <a:r>
              <a:rPr lang="nl-BE" sz="1800" dirty="0" err="1">
                <a:solidFill>
                  <a:schemeClr val="bg1">
                    <a:lumMod val="50000"/>
                  </a:schemeClr>
                </a:solidFill>
                <a:latin typeface="Avenir Roman"/>
              </a:rPr>
              <a:t>Lausic</a:t>
            </a:r>
            <a:r>
              <a:rPr lang="nl-BE" sz="1800" dirty="0">
                <a:solidFill>
                  <a:schemeClr val="bg1">
                    <a:lumMod val="50000"/>
                  </a:schemeClr>
                </a:solidFill>
                <a:latin typeface="Avenir Roman"/>
              </a:rPr>
              <a:t> et al., 2009). </a:t>
            </a:r>
            <a:endParaRPr lang="nl-BE" sz="1800"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03226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The importance of communication in sport </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79450" y="1523046"/>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endParaRPr lang="en-US" sz="2400" dirty="0">
              <a:solidFill>
                <a:srgbClr val="4094D1"/>
              </a:solidFill>
              <a:latin typeface="Avenir Roman" panose="02000503020000020003" pitchFamily="2" charset="0"/>
            </a:endParaRPr>
          </a:p>
        </p:txBody>
      </p:sp>
    </p:spTree>
    <p:extLst>
      <p:ext uri="{BB962C8B-B14F-4D97-AF65-F5344CB8AC3E}">
        <p14:creationId xmlns:p14="http://schemas.microsoft.com/office/powerpoint/2010/main" val="3514699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4</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107170"/>
            <a:ext cx="8187856" cy="2851692"/>
          </a:xfrm>
        </p:spPr>
        <p:txBody>
          <a:bodyPr>
            <a:normAutofit/>
          </a:bodyPr>
          <a:lstStyle/>
          <a:p>
            <a:pPr marL="180975" indent="-176213">
              <a:lnSpc>
                <a:spcPct val="100000"/>
              </a:lnSpc>
              <a:buFont typeface="Arial" panose="020B0604020202020204" pitchFamily="34" charset="0"/>
              <a:buChar char="•"/>
            </a:pPr>
            <a:r>
              <a:rPr lang="nl-BE" sz="1800" dirty="0" err="1">
                <a:latin typeface="Avenir Roman"/>
              </a:rPr>
              <a:t>Successful</a:t>
            </a:r>
            <a:r>
              <a:rPr lang="nl-BE" sz="1800" dirty="0">
                <a:latin typeface="Avenir Roman"/>
              </a:rPr>
              <a:t> </a:t>
            </a:r>
            <a:r>
              <a:rPr lang="nl-BE" sz="1800" dirty="0" err="1">
                <a:latin typeface="Avenir Roman"/>
              </a:rPr>
              <a:t>communication</a:t>
            </a:r>
            <a:r>
              <a:rPr lang="nl-BE" sz="1800" dirty="0">
                <a:latin typeface="Avenir Roman"/>
              </a:rPr>
              <a:t> </a:t>
            </a:r>
            <a:r>
              <a:rPr lang="nl-BE" sz="1800" dirty="0" err="1">
                <a:latin typeface="Avenir Roman"/>
              </a:rPr>
              <a:t>requires</a:t>
            </a:r>
            <a:r>
              <a:rPr lang="nl-BE" sz="1800" dirty="0">
                <a:latin typeface="Avenir Roman"/>
              </a:rPr>
              <a:t> </a:t>
            </a:r>
            <a:r>
              <a:rPr lang="nl-BE" sz="1800" dirty="0" err="1">
                <a:latin typeface="Avenir Roman"/>
              </a:rPr>
              <a:t>than</a:t>
            </a:r>
            <a:r>
              <a:rPr lang="nl-BE" sz="1800" dirty="0">
                <a:latin typeface="Avenir Roman"/>
              </a:rPr>
              <a:t> </a:t>
            </a:r>
            <a:r>
              <a:rPr lang="nl-BE" sz="1800" dirty="0" err="1">
                <a:latin typeface="Avenir Roman"/>
              </a:rPr>
              <a:t>an</a:t>
            </a:r>
            <a:r>
              <a:rPr lang="nl-BE" sz="1800" dirty="0">
                <a:latin typeface="Avenir Roman"/>
              </a:rPr>
              <a:t> encoder is </a:t>
            </a:r>
            <a:r>
              <a:rPr lang="nl-BE" sz="1800" dirty="0" err="1">
                <a:latin typeface="Avenir Roman"/>
              </a:rPr>
              <a:t>able</a:t>
            </a:r>
            <a:r>
              <a:rPr lang="nl-BE" sz="1800" dirty="0">
                <a:latin typeface="Avenir Roman"/>
              </a:rPr>
              <a:t> </a:t>
            </a:r>
            <a:r>
              <a:rPr lang="nl-BE" sz="1800" dirty="0" err="1">
                <a:latin typeface="Avenir Roman"/>
              </a:rPr>
              <a:t>to</a:t>
            </a:r>
            <a:r>
              <a:rPr lang="nl-BE" sz="1800" dirty="0">
                <a:latin typeface="Avenir Roman"/>
              </a:rPr>
              <a:t> translate his or her </a:t>
            </a:r>
            <a:r>
              <a:rPr lang="nl-BE" sz="1800" dirty="0" err="1">
                <a:latin typeface="Avenir Roman"/>
              </a:rPr>
              <a:t>mental</a:t>
            </a:r>
            <a:r>
              <a:rPr lang="nl-BE" sz="1800" dirty="0">
                <a:latin typeface="Avenir Roman"/>
              </a:rPr>
              <a:t> </a:t>
            </a:r>
            <a:r>
              <a:rPr lang="nl-BE" sz="1800" dirty="0" err="1">
                <a:latin typeface="Avenir Roman"/>
              </a:rPr>
              <a:t>representation</a:t>
            </a:r>
            <a:r>
              <a:rPr lang="nl-BE" sz="1800" dirty="0">
                <a:latin typeface="Avenir Roman"/>
              </a:rPr>
              <a:t> </a:t>
            </a:r>
            <a:r>
              <a:rPr lang="nl-BE" sz="1800" dirty="0" err="1">
                <a:latin typeface="Avenir Roman"/>
              </a:rPr>
              <a:t>into</a:t>
            </a:r>
            <a:r>
              <a:rPr lang="nl-BE" sz="1800" dirty="0">
                <a:latin typeface="Avenir Roman"/>
              </a:rPr>
              <a:t> a code and </a:t>
            </a:r>
            <a:r>
              <a:rPr lang="nl-BE" sz="1800" dirty="0" err="1">
                <a:latin typeface="Avenir Roman"/>
              </a:rPr>
              <a:t>transmit</a:t>
            </a:r>
            <a:r>
              <a:rPr lang="nl-BE" sz="1800" dirty="0">
                <a:latin typeface="Avenir Roman"/>
              </a:rPr>
              <a:t> </a:t>
            </a:r>
            <a:r>
              <a:rPr lang="nl-BE" sz="1800" dirty="0" err="1">
                <a:latin typeface="Avenir Roman"/>
              </a:rPr>
              <a:t>it</a:t>
            </a:r>
            <a:r>
              <a:rPr lang="nl-BE" sz="1800" dirty="0">
                <a:latin typeface="Avenir Roman"/>
              </a:rPr>
              <a:t> </a:t>
            </a:r>
            <a:r>
              <a:rPr lang="nl-BE" sz="1800" dirty="0" err="1">
                <a:latin typeface="Avenir Roman"/>
              </a:rPr>
              <a:t>along</a:t>
            </a:r>
            <a:r>
              <a:rPr lang="nl-BE" sz="1800" dirty="0">
                <a:latin typeface="Avenir Roman"/>
              </a:rPr>
              <a:t> a </a:t>
            </a:r>
            <a:r>
              <a:rPr lang="nl-BE" sz="1800" dirty="0" err="1">
                <a:latin typeface="Avenir Roman"/>
              </a:rPr>
              <a:t>communication</a:t>
            </a:r>
            <a:r>
              <a:rPr lang="nl-BE" sz="1800" dirty="0">
                <a:latin typeface="Avenir Roman"/>
              </a:rPr>
              <a:t> </a:t>
            </a:r>
            <a:r>
              <a:rPr lang="nl-BE" sz="1800" dirty="0" err="1">
                <a:latin typeface="Avenir Roman"/>
              </a:rPr>
              <a:t>channel</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the</a:t>
            </a:r>
            <a:r>
              <a:rPr lang="nl-BE" sz="1800" dirty="0">
                <a:latin typeface="Avenir Roman"/>
              </a:rPr>
              <a:t> decoder </a:t>
            </a:r>
            <a:r>
              <a:rPr lang="nl-BE" sz="1800" dirty="0" err="1">
                <a:latin typeface="Avenir Roman"/>
              </a:rPr>
              <a:t>who</a:t>
            </a:r>
            <a:r>
              <a:rPr lang="nl-BE" sz="1800" dirty="0">
                <a:latin typeface="Avenir Roman"/>
              </a:rPr>
              <a:t> is </a:t>
            </a:r>
            <a:r>
              <a:rPr lang="nl-BE" sz="1800" dirty="0" err="1">
                <a:latin typeface="Avenir Roman"/>
              </a:rPr>
              <a:t>able</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perform</a:t>
            </a:r>
            <a:r>
              <a:rPr lang="nl-BE" sz="1800" dirty="0">
                <a:latin typeface="Avenir Roman"/>
              </a:rPr>
              <a:t> </a:t>
            </a:r>
            <a:r>
              <a:rPr lang="nl-BE" sz="1800" dirty="0" err="1">
                <a:latin typeface="Avenir Roman"/>
              </a:rPr>
              <a:t>the</a:t>
            </a:r>
            <a:r>
              <a:rPr lang="nl-BE" sz="1800" dirty="0">
                <a:latin typeface="Avenir Roman"/>
              </a:rPr>
              <a:t> reverse </a:t>
            </a:r>
            <a:r>
              <a:rPr lang="nl-BE" sz="1800" dirty="0" err="1">
                <a:latin typeface="Avenir Roman"/>
              </a:rPr>
              <a:t>translation</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reveal</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mental</a:t>
            </a:r>
            <a:r>
              <a:rPr lang="nl-BE" sz="1800" dirty="0">
                <a:latin typeface="Avenir Roman"/>
              </a:rPr>
              <a:t> </a:t>
            </a:r>
            <a:r>
              <a:rPr lang="nl-BE" sz="1800" dirty="0" err="1">
                <a:latin typeface="Avenir Roman"/>
              </a:rPr>
              <a:t>representation</a:t>
            </a:r>
            <a:r>
              <a:rPr lang="nl-BE" sz="1800" dirty="0">
                <a:latin typeface="Avenir Roman"/>
              </a:rPr>
              <a:t>. </a:t>
            </a:r>
          </a:p>
          <a:p>
            <a:pPr marL="4762">
              <a:lnSpc>
                <a:spcPct val="100000"/>
              </a:lnSpc>
            </a:pPr>
            <a:r>
              <a:rPr lang="nl-BE" sz="1800" dirty="0">
                <a:latin typeface="Avenir Roman"/>
              </a:rPr>
              <a:t>=&gt; </a:t>
            </a:r>
            <a:r>
              <a:rPr lang="nl-BE" sz="1800" b="1" dirty="0">
                <a:latin typeface="Avenir Roman"/>
              </a:rPr>
              <a:t>shared code </a:t>
            </a:r>
            <a:r>
              <a:rPr lang="nl-BE" sz="1800" dirty="0" err="1">
                <a:latin typeface="Avenir Roman"/>
              </a:rPr>
              <a:t>that</a:t>
            </a:r>
            <a:r>
              <a:rPr lang="nl-BE" sz="1800" dirty="0">
                <a:latin typeface="Avenir Roman"/>
              </a:rPr>
              <a:t> </a:t>
            </a:r>
            <a:r>
              <a:rPr lang="nl-BE" sz="1800" dirty="0" err="1">
                <a:latin typeface="Avenir Roman"/>
              </a:rPr>
              <a:t>the</a:t>
            </a:r>
            <a:r>
              <a:rPr lang="nl-BE" sz="1800" dirty="0">
                <a:latin typeface="Avenir Roman"/>
              </a:rPr>
              <a:t> encoder and decoder </a:t>
            </a:r>
            <a:r>
              <a:rPr lang="nl-BE" sz="1800" dirty="0" err="1">
                <a:latin typeface="Avenir Roman"/>
              </a:rPr>
              <a:t>can</a:t>
            </a:r>
            <a:r>
              <a:rPr lang="nl-BE" sz="1800" dirty="0">
                <a:latin typeface="Avenir Roman"/>
              </a:rPr>
              <a:t> </a:t>
            </a:r>
            <a:r>
              <a:rPr lang="nl-BE" sz="1800" dirty="0" err="1">
                <a:latin typeface="Avenir Roman"/>
              </a:rPr>
              <a:t>both</a:t>
            </a:r>
            <a:r>
              <a:rPr lang="nl-BE" sz="1800" dirty="0">
                <a:latin typeface="Avenir Roman"/>
              </a:rPr>
              <a:t> draw on</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03226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Current approaches to effective communication </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79450" y="1523046"/>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Knowing the code: The encoder-decoder model</a:t>
            </a:r>
          </a:p>
        </p:txBody>
      </p:sp>
    </p:spTree>
    <p:extLst>
      <p:ext uri="{BB962C8B-B14F-4D97-AF65-F5344CB8AC3E}">
        <p14:creationId xmlns:p14="http://schemas.microsoft.com/office/powerpoint/2010/main" val="1917558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A9AE5A4-440F-4AB0-81D3-CAECBCA929B8}"/>
              </a:ext>
            </a:extLst>
          </p:cNvPr>
          <p:cNvPicPr>
            <a:picLocks noGrp="1" noChangeAspect="1"/>
          </p:cNvPicPr>
          <p:nvPr>
            <p:ph idx="1"/>
          </p:nvPr>
        </p:nvPicPr>
        <p:blipFill>
          <a:blip r:embed="rId2"/>
          <a:stretch>
            <a:fillRect/>
          </a:stretch>
        </p:blipFill>
        <p:spPr>
          <a:xfrm>
            <a:off x="981742" y="664456"/>
            <a:ext cx="7296697" cy="4104393"/>
          </a:xfrm>
          <a:prstGeom prst="rect">
            <a:avLst/>
          </a:prstGeom>
        </p:spPr>
      </p:pic>
    </p:spTree>
    <p:extLst>
      <p:ext uri="{BB962C8B-B14F-4D97-AF65-F5344CB8AC3E}">
        <p14:creationId xmlns:p14="http://schemas.microsoft.com/office/powerpoint/2010/main" val="2254135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6</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107170"/>
            <a:ext cx="8187856" cy="2851692"/>
          </a:xfrm>
        </p:spPr>
        <p:txBody>
          <a:bodyPr>
            <a:normAutofit/>
          </a:bodyPr>
          <a:lstStyle/>
          <a:p>
            <a:pPr marL="180975" indent="-176213">
              <a:lnSpc>
                <a:spcPct val="100000"/>
              </a:lnSpc>
              <a:buFont typeface="Arial" panose="020B0604020202020204" pitchFamily="34" charset="0"/>
              <a:buChar char="•"/>
            </a:pPr>
            <a:r>
              <a:rPr lang="nl-BE" sz="1800" dirty="0" err="1">
                <a:latin typeface="Avenir Roman"/>
              </a:rPr>
              <a:t>Correctly</a:t>
            </a:r>
            <a:r>
              <a:rPr lang="nl-BE" sz="1800" dirty="0">
                <a:latin typeface="Avenir Roman"/>
              </a:rPr>
              <a:t> </a:t>
            </a:r>
            <a:r>
              <a:rPr lang="nl-BE" sz="1800" dirty="0" err="1">
                <a:latin typeface="Avenir Roman"/>
              </a:rPr>
              <a:t>decoding</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literal</a:t>
            </a:r>
            <a:r>
              <a:rPr lang="nl-BE" sz="1800" dirty="0">
                <a:latin typeface="Avenir Roman"/>
              </a:rPr>
              <a:t> </a:t>
            </a:r>
            <a:r>
              <a:rPr lang="nl-BE" sz="1800" dirty="0" err="1">
                <a:latin typeface="Avenir Roman"/>
              </a:rPr>
              <a:t>meaning</a:t>
            </a:r>
            <a:r>
              <a:rPr lang="nl-BE" sz="1800" dirty="0">
                <a:latin typeface="Avenir Roman"/>
              </a:rPr>
              <a:t> of a </a:t>
            </a:r>
            <a:r>
              <a:rPr lang="nl-BE" sz="1800" dirty="0" err="1">
                <a:latin typeface="Avenir Roman"/>
              </a:rPr>
              <a:t>message</a:t>
            </a:r>
            <a:r>
              <a:rPr lang="nl-BE" sz="1800" dirty="0">
                <a:latin typeface="Avenir Roman"/>
              </a:rPr>
              <a:t> is </a:t>
            </a:r>
            <a:r>
              <a:rPr lang="nl-BE" sz="1800" dirty="0" err="1">
                <a:latin typeface="Avenir Roman"/>
              </a:rPr>
              <a:t>necessary</a:t>
            </a:r>
            <a:r>
              <a:rPr lang="nl-BE" sz="1800" dirty="0">
                <a:latin typeface="Avenir Roman"/>
              </a:rPr>
              <a:t> but </a:t>
            </a:r>
            <a:r>
              <a:rPr lang="nl-BE" sz="1800" dirty="0" err="1">
                <a:latin typeface="Avenir Roman"/>
              </a:rPr>
              <a:t>not</a:t>
            </a:r>
            <a:r>
              <a:rPr lang="nl-BE" sz="1800" dirty="0">
                <a:latin typeface="Avenir Roman"/>
              </a:rPr>
              <a:t> </a:t>
            </a:r>
            <a:r>
              <a:rPr lang="nl-BE" sz="1800" dirty="0" err="1">
                <a:latin typeface="Avenir Roman"/>
              </a:rPr>
              <a:t>sufficient</a:t>
            </a:r>
            <a:r>
              <a:rPr lang="nl-BE" sz="1800" dirty="0">
                <a:latin typeface="Avenir Roman"/>
              </a:rPr>
              <a:t>.</a:t>
            </a:r>
          </a:p>
          <a:p>
            <a:pPr marL="180975" indent="-176213">
              <a:lnSpc>
                <a:spcPct val="100000"/>
              </a:lnSpc>
              <a:buFont typeface="Arial" panose="020B0604020202020204" pitchFamily="34" charset="0"/>
              <a:buChar char="•"/>
            </a:pPr>
            <a:r>
              <a:rPr lang="nl-BE" sz="1800" dirty="0" err="1">
                <a:latin typeface="Avenir Roman"/>
              </a:rPr>
              <a:t>Audience</a:t>
            </a:r>
            <a:r>
              <a:rPr lang="nl-BE" sz="1800" dirty="0">
                <a:latin typeface="Avenir Roman"/>
              </a:rPr>
              <a:t> is </a:t>
            </a:r>
            <a:r>
              <a:rPr lang="nl-BE" sz="1800" dirty="0" err="1">
                <a:latin typeface="Avenir Roman"/>
              </a:rPr>
              <a:t>also</a:t>
            </a:r>
            <a:r>
              <a:rPr lang="nl-BE" sz="1800" dirty="0">
                <a:latin typeface="Avenir Roman"/>
              </a:rPr>
              <a:t> </a:t>
            </a:r>
            <a:r>
              <a:rPr lang="nl-BE" sz="1800" b="1" dirty="0" err="1">
                <a:latin typeface="Avenir Roman"/>
              </a:rPr>
              <a:t>required</a:t>
            </a:r>
            <a:r>
              <a:rPr lang="nl-BE" sz="1800" b="1" dirty="0">
                <a:latin typeface="Avenir Roman"/>
              </a:rPr>
              <a:t> </a:t>
            </a:r>
            <a:r>
              <a:rPr lang="nl-BE" sz="1800" b="1" dirty="0" err="1">
                <a:latin typeface="Avenir Roman"/>
              </a:rPr>
              <a:t>to</a:t>
            </a:r>
            <a:r>
              <a:rPr lang="nl-BE" sz="1800" b="1" dirty="0">
                <a:latin typeface="Avenir Roman"/>
              </a:rPr>
              <a:t> make </a:t>
            </a:r>
            <a:r>
              <a:rPr lang="nl-BE" sz="1800" b="1" dirty="0" err="1">
                <a:latin typeface="Avenir Roman"/>
              </a:rPr>
              <a:t>an</a:t>
            </a:r>
            <a:r>
              <a:rPr lang="nl-BE" sz="1800" b="1" dirty="0">
                <a:latin typeface="Avenir Roman"/>
              </a:rPr>
              <a:t> </a:t>
            </a:r>
            <a:r>
              <a:rPr lang="nl-BE" sz="1800" b="1" dirty="0" err="1">
                <a:latin typeface="Avenir Roman"/>
              </a:rPr>
              <a:t>inference</a:t>
            </a:r>
            <a:r>
              <a:rPr lang="nl-BE" sz="1800" b="1" dirty="0">
                <a:latin typeface="Avenir Roman"/>
              </a:rPr>
              <a:t> </a:t>
            </a:r>
            <a:r>
              <a:rPr lang="nl-BE" sz="1800" b="1" dirty="0" err="1">
                <a:latin typeface="Avenir Roman"/>
              </a:rPr>
              <a:t>about</a:t>
            </a:r>
            <a:r>
              <a:rPr lang="nl-BE" sz="1800" b="1" dirty="0">
                <a:latin typeface="Avenir Roman"/>
              </a:rPr>
              <a:t> </a:t>
            </a:r>
            <a:r>
              <a:rPr lang="nl-BE" sz="1800" b="1" dirty="0" err="1">
                <a:latin typeface="Avenir Roman"/>
              </a:rPr>
              <a:t>the</a:t>
            </a:r>
            <a:r>
              <a:rPr lang="nl-BE" sz="1800" b="1" dirty="0">
                <a:latin typeface="Avenir Roman"/>
              </a:rPr>
              <a:t> </a:t>
            </a:r>
            <a:r>
              <a:rPr lang="nl-BE" sz="1800" b="1" dirty="0" err="1">
                <a:latin typeface="Avenir Roman"/>
              </a:rPr>
              <a:t>communicator’s</a:t>
            </a:r>
            <a:r>
              <a:rPr lang="nl-BE" sz="1800" b="1" dirty="0">
                <a:latin typeface="Avenir Roman"/>
              </a:rPr>
              <a:t> </a:t>
            </a:r>
            <a:r>
              <a:rPr lang="nl-BE" sz="1800" b="1" dirty="0" err="1">
                <a:latin typeface="Avenir Roman"/>
              </a:rPr>
              <a:t>intended</a:t>
            </a:r>
            <a:r>
              <a:rPr lang="nl-BE" sz="1800" b="1" dirty="0">
                <a:latin typeface="Avenir Roman"/>
              </a:rPr>
              <a:t> </a:t>
            </a:r>
            <a:r>
              <a:rPr lang="nl-BE" sz="1800" b="1" dirty="0" err="1">
                <a:latin typeface="Avenir Roman"/>
              </a:rPr>
              <a:t>meaning</a:t>
            </a:r>
            <a:r>
              <a:rPr lang="nl-BE" sz="1800" dirty="0">
                <a:latin typeface="Avenir Roman"/>
              </a:rPr>
              <a:t>.</a:t>
            </a:r>
          </a:p>
          <a:p>
            <a:pPr marL="180975" indent="-176213">
              <a:lnSpc>
                <a:spcPct val="100000"/>
              </a:lnSpc>
              <a:buFont typeface="Arial" panose="020B0604020202020204" pitchFamily="34" charset="0"/>
              <a:buChar char="•"/>
            </a:pPr>
            <a:r>
              <a:rPr lang="nl-BE" sz="1800" dirty="0" err="1">
                <a:latin typeface="Avenir Roman"/>
              </a:rPr>
              <a:t>This</a:t>
            </a:r>
            <a:r>
              <a:rPr lang="nl-BE" sz="1800" dirty="0">
                <a:latin typeface="Avenir Roman"/>
              </a:rPr>
              <a:t> </a:t>
            </a:r>
            <a:r>
              <a:rPr lang="nl-BE" sz="1800" dirty="0" err="1">
                <a:latin typeface="Avenir Roman"/>
              </a:rPr>
              <a:t>requires</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audiences</a:t>
            </a:r>
            <a:r>
              <a:rPr lang="nl-BE" sz="1800" dirty="0">
                <a:latin typeface="Avenir Roman"/>
              </a:rPr>
              <a:t> </a:t>
            </a:r>
            <a:r>
              <a:rPr lang="nl-BE" sz="1800" dirty="0" err="1">
                <a:latin typeface="Avenir Roman"/>
              </a:rPr>
              <a:t>assume</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message</a:t>
            </a:r>
            <a:r>
              <a:rPr lang="nl-BE" sz="1800" dirty="0">
                <a:latin typeface="Avenir Roman"/>
              </a:rPr>
              <a:t> relevant </a:t>
            </a:r>
            <a:r>
              <a:rPr lang="nl-BE" sz="1800" dirty="0" err="1">
                <a:latin typeface="Avenir Roman"/>
              </a:rPr>
              <a:t>give</a:t>
            </a:r>
            <a:r>
              <a:rPr lang="nl-BE" sz="1800" dirty="0">
                <a:latin typeface="Avenir Roman"/>
              </a:rPr>
              <a:t> </a:t>
            </a:r>
            <a:r>
              <a:rPr lang="nl-BE" sz="1800" dirty="0" err="1">
                <a:latin typeface="Avenir Roman"/>
              </a:rPr>
              <a:t>the</a:t>
            </a:r>
            <a:r>
              <a:rPr lang="nl-BE" sz="1800" dirty="0">
                <a:latin typeface="Avenir Roman"/>
              </a:rPr>
              <a:t> information </a:t>
            </a:r>
            <a:r>
              <a:rPr lang="nl-BE" sz="1800" dirty="0" err="1">
                <a:latin typeface="Avenir Roman"/>
              </a:rPr>
              <a:t>that</a:t>
            </a:r>
            <a:r>
              <a:rPr lang="nl-BE" sz="1800" dirty="0">
                <a:latin typeface="Avenir Roman"/>
              </a:rPr>
              <a:t> </a:t>
            </a:r>
            <a:r>
              <a:rPr lang="nl-BE" sz="1800" dirty="0" err="1">
                <a:latin typeface="Avenir Roman"/>
              </a:rPr>
              <a:t>they</a:t>
            </a:r>
            <a:r>
              <a:rPr lang="nl-BE" sz="1800" dirty="0">
                <a:latin typeface="Avenir Roman"/>
              </a:rPr>
              <a:t> (</a:t>
            </a:r>
            <a:r>
              <a:rPr lang="nl-BE" sz="1800" dirty="0" err="1">
                <a:latin typeface="Avenir Roman"/>
              </a:rPr>
              <a:t>believe</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they</a:t>
            </a:r>
            <a:r>
              <a:rPr lang="nl-BE" sz="1800" dirty="0">
                <a:latin typeface="Avenir Roman"/>
              </a:rPr>
              <a:t>) share </a:t>
            </a:r>
            <a:r>
              <a:rPr lang="nl-BE" sz="1800" dirty="0" err="1">
                <a:latin typeface="Avenir Roman"/>
              </a:rPr>
              <a:t>with</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communicator</a:t>
            </a:r>
            <a:r>
              <a:rPr lang="nl-BE" sz="1800" dirty="0">
                <a:latin typeface="Avenir Roman"/>
              </a:rPr>
              <a:t>. </a:t>
            </a:r>
          </a:p>
          <a:p>
            <a:pPr marL="180975" indent="-176213">
              <a:lnSpc>
                <a:spcPct val="100000"/>
              </a:lnSpc>
              <a:buFont typeface="Arial" panose="020B0604020202020204" pitchFamily="34" charset="0"/>
              <a:buChar char="•"/>
            </a:pPr>
            <a:r>
              <a:rPr lang="nl-BE" sz="1800" dirty="0">
                <a:latin typeface="Avenir Roman"/>
              </a:rPr>
              <a:t>People </a:t>
            </a:r>
            <a:r>
              <a:rPr lang="nl-BE" sz="1800" dirty="0" err="1">
                <a:latin typeface="Avenir Roman"/>
              </a:rPr>
              <a:t>settle</a:t>
            </a:r>
            <a:r>
              <a:rPr lang="nl-BE" sz="1800" dirty="0">
                <a:latin typeface="Avenir Roman"/>
              </a:rPr>
              <a:t> on </a:t>
            </a:r>
            <a:r>
              <a:rPr lang="nl-BE" sz="1800" dirty="0" err="1">
                <a:latin typeface="Avenir Roman"/>
              </a:rPr>
              <a:t>the</a:t>
            </a:r>
            <a:r>
              <a:rPr lang="nl-BE" sz="1800" dirty="0">
                <a:latin typeface="Avenir Roman"/>
              </a:rPr>
              <a:t> </a:t>
            </a:r>
            <a:r>
              <a:rPr lang="nl-BE" sz="1800" dirty="0" err="1">
                <a:latin typeface="Avenir Roman"/>
              </a:rPr>
              <a:t>i</a:t>
            </a:r>
            <a:r>
              <a:rPr lang="nl-BE" sz="1800" b="1" dirty="0" err="1">
                <a:latin typeface="Avenir Roman"/>
              </a:rPr>
              <a:t>nference</a:t>
            </a:r>
            <a:r>
              <a:rPr lang="nl-BE" sz="1800" b="1" dirty="0">
                <a:latin typeface="Avenir Roman"/>
              </a:rPr>
              <a:t> </a:t>
            </a:r>
            <a:r>
              <a:rPr lang="nl-BE" sz="1800" b="1" dirty="0" err="1">
                <a:latin typeface="Avenir Roman"/>
              </a:rPr>
              <a:t>that</a:t>
            </a:r>
            <a:r>
              <a:rPr lang="nl-BE" sz="1800" b="1" dirty="0">
                <a:latin typeface="Avenir Roman"/>
              </a:rPr>
              <a:t> maximises </a:t>
            </a:r>
            <a:r>
              <a:rPr lang="nl-BE" sz="1800" b="1" dirty="0" err="1">
                <a:latin typeface="Avenir Roman"/>
              </a:rPr>
              <a:t>the</a:t>
            </a:r>
            <a:r>
              <a:rPr lang="nl-BE" sz="1800" b="1" dirty="0">
                <a:latin typeface="Avenir Roman"/>
              </a:rPr>
              <a:t> </a:t>
            </a:r>
            <a:r>
              <a:rPr lang="nl-BE" sz="1800" b="1" dirty="0" err="1">
                <a:latin typeface="Avenir Roman"/>
              </a:rPr>
              <a:t>relevance</a:t>
            </a:r>
            <a:r>
              <a:rPr lang="nl-BE" sz="1800" b="1" dirty="0">
                <a:latin typeface="Avenir Roman"/>
              </a:rPr>
              <a:t> of </a:t>
            </a:r>
            <a:r>
              <a:rPr lang="nl-BE" sz="1800" b="1" dirty="0" err="1">
                <a:latin typeface="Avenir Roman"/>
              </a:rPr>
              <a:t>the</a:t>
            </a:r>
            <a:r>
              <a:rPr lang="nl-BE" sz="1800" b="1" dirty="0">
                <a:latin typeface="Avenir Roman"/>
              </a:rPr>
              <a:t> </a:t>
            </a:r>
            <a:r>
              <a:rPr lang="nl-BE" sz="1800" b="1" dirty="0" err="1">
                <a:latin typeface="Avenir Roman"/>
              </a:rPr>
              <a:t>message</a:t>
            </a:r>
            <a:r>
              <a:rPr lang="nl-BE" sz="1800" b="1" dirty="0">
                <a:latin typeface="Avenir Roman"/>
              </a:rPr>
              <a:t> </a:t>
            </a:r>
            <a:r>
              <a:rPr lang="nl-BE" sz="1800" b="1" dirty="0" err="1">
                <a:latin typeface="Avenir Roman"/>
              </a:rPr>
              <a:t>given</a:t>
            </a:r>
            <a:r>
              <a:rPr lang="nl-BE" sz="1800" b="1" dirty="0">
                <a:latin typeface="Avenir Roman"/>
              </a:rPr>
              <a:t> </a:t>
            </a:r>
            <a:r>
              <a:rPr lang="nl-BE" sz="1800" b="1" dirty="0" err="1">
                <a:latin typeface="Avenir Roman"/>
              </a:rPr>
              <a:t>this</a:t>
            </a:r>
            <a:r>
              <a:rPr lang="nl-BE" sz="1800" b="1" dirty="0">
                <a:latin typeface="Avenir Roman"/>
              </a:rPr>
              <a:t> shared </a:t>
            </a:r>
            <a:r>
              <a:rPr lang="nl-BE" sz="1800" b="1" dirty="0" err="1">
                <a:latin typeface="Avenir Roman"/>
              </a:rPr>
              <a:t>knowledge</a:t>
            </a:r>
            <a:r>
              <a:rPr lang="nl-BE" sz="1800" dirty="0">
                <a:latin typeface="Avenir Roman"/>
              </a:rPr>
              <a:t>.</a:t>
            </a: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85800" y="1485522"/>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Inferring communicators’ intention: The relevance model</a:t>
            </a:r>
          </a:p>
        </p:txBody>
      </p:sp>
    </p:spTree>
    <p:extLst>
      <p:ext uri="{BB962C8B-B14F-4D97-AF65-F5344CB8AC3E}">
        <p14:creationId xmlns:p14="http://schemas.microsoft.com/office/powerpoint/2010/main" val="109965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 calcmode="lin" valueType="num">
                                      <p:cBhvr additive="base">
                                        <p:cTn id="1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 calcmode="lin" valueType="num">
                                      <p:cBhvr additive="base">
                                        <p:cTn id="1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 calcmode="lin" valueType="num">
                                      <p:cBhvr additive="base">
                                        <p:cTn id="19"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7</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107170"/>
            <a:ext cx="8187856" cy="2851692"/>
          </a:xfrm>
        </p:spPr>
        <p:txBody>
          <a:bodyPr>
            <a:normAutofit/>
          </a:bodyPr>
          <a:lstStyle/>
          <a:p>
            <a:pPr marL="180975" indent="-176213">
              <a:lnSpc>
                <a:spcPct val="100000"/>
              </a:lnSpc>
              <a:buFont typeface="Arial" panose="020B0604020202020204" pitchFamily="34" charset="0"/>
              <a:buChar char="•"/>
            </a:pPr>
            <a:r>
              <a:rPr lang="nl-BE" sz="1800" dirty="0">
                <a:latin typeface="Avenir Roman"/>
              </a:rPr>
              <a:t>At </a:t>
            </a:r>
            <a:r>
              <a:rPr lang="nl-BE" sz="1800" dirty="0" err="1">
                <a:latin typeface="Avenir Roman"/>
              </a:rPr>
              <a:t>all</a:t>
            </a:r>
            <a:r>
              <a:rPr lang="nl-BE" sz="1800" dirty="0">
                <a:latin typeface="Avenir Roman"/>
              </a:rPr>
              <a:t> </a:t>
            </a:r>
            <a:r>
              <a:rPr lang="nl-BE" sz="1800" dirty="0" err="1">
                <a:latin typeface="Avenir Roman"/>
              </a:rPr>
              <a:t>costs</a:t>
            </a:r>
            <a:r>
              <a:rPr lang="nl-BE" sz="1800" dirty="0">
                <a:latin typeface="Avenir Roman"/>
              </a:rPr>
              <a:t>, </a:t>
            </a:r>
            <a:r>
              <a:rPr lang="nl-BE" sz="1800" dirty="0" err="1">
                <a:latin typeface="Avenir Roman"/>
              </a:rPr>
              <a:t>communicators</a:t>
            </a:r>
            <a:r>
              <a:rPr lang="nl-BE" sz="1800" dirty="0">
                <a:latin typeface="Avenir Roman"/>
              </a:rPr>
              <a:t> </a:t>
            </a:r>
            <a:r>
              <a:rPr lang="nl-BE" sz="1800" dirty="0" err="1">
                <a:latin typeface="Avenir Roman"/>
              </a:rPr>
              <a:t>should</a:t>
            </a:r>
            <a:r>
              <a:rPr lang="nl-BE" sz="1800" dirty="0">
                <a:latin typeface="Avenir Roman"/>
              </a:rPr>
              <a:t> </a:t>
            </a:r>
            <a:r>
              <a:rPr lang="nl-BE" sz="1800" dirty="0" err="1">
                <a:latin typeface="Avenir Roman"/>
              </a:rPr>
              <a:t>avoid</a:t>
            </a:r>
            <a:r>
              <a:rPr lang="nl-BE" sz="1800" dirty="0">
                <a:latin typeface="Avenir Roman"/>
              </a:rPr>
              <a:t> </a:t>
            </a:r>
            <a:r>
              <a:rPr lang="nl-BE" sz="1800" dirty="0" err="1">
                <a:latin typeface="Avenir Roman"/>
              </a:rPr>
              <a:t>sending</a:t>
            </a:r>
            <a:r>
              <a:rPr lang="nl-BE" sz="1800" dirty="0">
                <a:latin typeface="Avenir Roman"/>
              </a:rPr>
              <a:t> </a:t>
            </a:r>
            <a:r>
              <a:rPr lang="nl-BE" sz="1800" dirty="0" err="1">
                <a:latin typeface="Avenir Roman"/>
              </a:rPr>
              <a:t>messages</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require</a:t>
            </a:r>
            <a:r>
              <a:rPr lang="nl-BE" sz="1800" dirty="0">
                <a:latin typeface="Avenir Roman"/>
              </a:rPr>
              <a:t> </a:t>
            </a:r>
            <a:r>
              <a:rPr lang="nl-BE" sz="1800" dirty="0" err="1">
                <a:latin typeface="Avenir Roman"/>
              </a:rPr>
              <a:t>the</a:t>
            </a:r>
            <a:r>
              <a:rPr lang="nl-BE" sz="1800" dirty="0">
                <a:latin typeface="Avenir Roman"/>
              </a:rPr>
              <a:t> </a:t>
            </a:r>
            <a:r>
              <a:rPr lang="nl-BE" sz="1800" dirty="0" err="1">
                <a:latin typeface="Avenir Roman"/>
              </a:rPr>
              <a:t>audience</a:t>
            </a:r>
            <a:r>
              <a:rPr lang="nl-BE" sz="1800" dirty="0">
                <a:latin typeface="Avenir Roman"/>
              </a:rPr>
              <a:t> </a:t>
            </a:r>
            <a:r>
              <a:rPr lang="nl-BE" sz="1800" dirty="0" err="1">
                <a:latin typeface="Avenir Roman"/>
              </a:rPr>
              <a:t>to</a:t>
            </a:r>
            <a:r>
              <a:rPr lang="nl-BE" sz="1800" dirty="0">
                <a:latin typeface="Avenir Roman"/>
              </a:rPr>
              <a:t> make complex </a:t>
            </a:r>
            <a:r>
              <a:rPr lang="nl-BE" sz="1800" dirty="0" err="1">
                <a:latin typeface="Avenir Roman"/>
              </a:rPr>
              <a:t>inferences</a:t>
            </a:r>
            <a:r>
              <a:rPr lang="nl-BE" sz="1800" dirty="0">
                <a:latin typeface="Avenir Roman"/>
              </a:rPr>
              <a:t> </a:t>
            </a:r>
            <a:r>
              <a:rPr lang="nl-BE" sz="1800" dirty="0" err="1">
                <a:latin typeface="Avenir Roman"/>
              </a:rPr>
              <a:t>about</a:t>
            </a:r>
            <a:r>
              <a:rPr lang="nl-BE" sz="1800" dirty="0">
                <a:latin typeface="Avenir Roman"/>
              </a:rPr>
              <a:t> </a:t>
            </a:r>
            <a:r>
              <a:rPr lang="nl-BE" sz="1800" dirty="0" err="1">
                <a:latin typeface="Avenir Roman"/>
              </a:rPr>
              <a:t>their</a:t>
            </a:r>
            <a:r>
              <a:rPr lang="nl-BE" sz="1800" dirty="0">
                <a:latin typeface="Avenir Roman"/>
              </a:rPr>
              <a:t> </a:t>
            </a:r>
            <a:r>
              <a:rPr lang="nl-BE" sz="1800" dirty="0" err="1">
                <a:latin typeface="Avenir Roman"/>
              </a:rPr>
              <a:t>intentions</a:t>
            </a:r>
            <a:r>
              <a:rPr lang="nl-BE" sz="1800" dirty="0">
                <a:latin typeface="Avenir Roman"/>
              </a:rPr>
              <a:t>. </a:t>
            </a:r>
          </a:p>
          <a:p>
            <a:pPr marL="4762">
              <a:lnSpc>
                <a:spcPct val="100000"/>
              </a:lnSpc>
            </a:pPr>
            <a:endParaRPr lang="nl-BE" sz="1800" dirty="0">
              <a:latin typeface="Avenir Roman"/>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685800" y="1485522"/>
            <a:ext cx="7772400"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Keeping it simple: The parsimony model</a:t>
            </a:r>
          </a:p>
        </p:txBody>
      </p:sp>
      <p:pic>
        <p:nvPicPr>
          <p:cNvPr id="2052" name="Picture 4" descr="https://images.unsplash.com/photo-1601031610962-e11b437e9847?ixlib=rb-1.2.1&amp;ixid=MnwxMjA3fDB8MHxwaG90by1wYWdlfHx8fGVufDB8fHx8&amp;auto=format&amp;fit=crop&amp;w=1000&amp;q=80">
            <a:extLst>
              <a:ext uri="{FF2B5EF4-FFF2-40B4-BE49-F238E27FC236}">
                <a16:creationId xmlns:a16="http://schemas.microsoft.com/office/drawing/2014/main" id="{026BD4A4-47A7-4F59-B5C0-9121B54229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2780" y="3400148"/>
            <a:ext cx="2490876" cy="1661268"/>
          </a:xfrm>
          <a:prstGeom prst="rect">
            <a:avLst/>
          </a:prstGeom>
          <a:noFill/>
          <a:effectLst>
            <a:softEdge rad="2413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19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8</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85800" y="2107170"/>
            <a:ext cx="8187856" cy="2880999"/>
          </a:xfrm>
        </p:spPr>
        <p:txBody>
          <a:bodyPr>
            <a:normAutofit/>
          </a:bodyPr>
          <a:lstStyle/>
          <a:p>
            <a:pPr marL="180975" indent="-180975">
              <a:lnSpc>
                <a:spcPct val="90000"/>
              </a:lnSpc>
              <a:buFont typeface="Arial" panose="020B0604020202020204" pitchFamily="34" charset="0"/>
              <a:buChar char="•"/>
            </a:pPr>
            <a:r>
              <a:rPr lang="nl-BE" sz="1800" dirty="0" err="1">
                <a:latin typeface="Avenir Roman"/>
              </a:rPr>
              <a:t>Focuses</a:t>
            </a:r>
            <a:r>
              <a:rPr lang="nl-BE" sz="1800" dirty="0">
                <a:latin typeface="Avenir Roman"/>
              </a:rPr>
              <a:t> on </a:t>
            </a:r>
            <a:r>
              <a:rPr lang="nl-BE" sz="1800" dirty="0" err="1">
                <a:latin typeface="Avenir Roman"/>
              </a:rPr>
              <a:t>the</a:t>
            </a:r>
            <a:r>
              <a:rPr lang="nl-BE" sz="1800" dirty="0">
                <a:latin typeface="Avenir Roman"/>
              </a:rPr>
              <a:t> </a:t>
            </a:r>
            <a:r>
              <a:rPr lang="nl-BE" sz="1800" dirty="0" err="1">
                <a:latin typeface="Avenir Roman"/>
              </a:rPr>
              <a:t>role</a:t>
            </a:r>
            <a:r>
              <a:rPr lang="nl-BE" sz="1800" dirty="0">
                <a:latin typeface="Avenir Roman"/>
              </a:rPr>
              <a:t> </a:t>
            </a:r>
            <a:r>
              <a:rPr lang="nl-BE" sz="1800" dirty="0" err="1">
                <a:latin typeface="Avenir Roman"/>
              </a:rPr>
              <a:t>that</a:t>
            </a:r>
            <a:r>
              <a:rPr lang="nl-BE" sz="1800" dirty="0">
                <a:latin typeface="Avenir Roman"/>
              </a:rPr>
              <a:t> </a:t>
            </a:r>
            <a:r>
              <a:rPr lang="nl-BE" sz="1800" dirty="0" err="1">
                <a:latin typeface="Avenir Roman"/>
              </a:rPr>
              <a:t>social</a:t>
            </a:r>
            <a:r>
              <a:rPr lang="nl-BE" sz="1800" dirty="0">
                <a:latin typeface="Avenir Roman"/>
              </a:rPr>
              <a:t> </a:t>
            </a:r>
            <a:r>
              <a:rPr lang="nl-BE" sz="1800" dirty="0" err="1">
                <a:latin typeface="Avenir Roman"/>
              </a:rPr>
              <a:t>identity</a:t>
            </a:r>
            <a:r>
              <a:rPr lang="nl-BE" sz="1800" dirty="0">
                <a:latin typeface="Avenir Roman"/>
              </a:rPr>
              <a:t> </a:t>
            </a:r>
            <a:r>
              <a:rPr lang="nl-BE" sz="1800" dirty="0" err="1">
                <a:latin typeface="Avenir Roman"/>
              </a:rPr>
              <a:t>can</a:t>
            </a:r>
            <a:r>
              <a:rPr lang="nl-BE" sz="1800" dirty="0">
                <a:latin typeface="Avenir Roman"/>
              </a:rPr>
              <a:t> </a:t>
            </a:r>
            <a:r>
              <a:rPr lang="nl-BE" sz="1800" dirty="0" err="1">
                <a:latin typeface="Avenir Roman"/>
              </a:rPr>
              <a:t>play</a:t>
            </a:r>
            <a:r>
              <a:rPr lang="nl-BE" sz="1800" dirty="0">
                <a:latin typeface="Avenir Roman"/>
              </a:rPr>
              <a:t> in </a:t>
            </a:r>
            <a:r>
              <a:rPr lang="nl-BE" sz="1800" dirty="0" err="1">
                <a:latin typeface="Avenir Roman"/>
              </a:rPr>
              <a:t>motivating</a:t>
            </a:r>
            <a:r>
              <a:rPr lang="nl-BE" sz="1800" dirty="0">
                <a:latin typeface="Avenir Roman"/>
              </a:rPr>
              <a:t> </a:t>
            </a:r>
            <a:r>
              <a:rPr lang="nl-BE" sz="1800" dirty="0" err="1">
                <a:latin typeface="Avenir Roman"/>
              </a:rPr>
              <a:t>communicators</a:t>
            </a:r>
            <a:r>
              <a:rPr lang="nl-BE" sz="1800" dirty="0">
                <a:latin typeface="Avenir Roman"/>
              </a:rPr>
              <a:t> </a:t>
            </a:r>
            <a:r>
              <a:rPr lang="nl-BE" sz="1800" dirty="0" err="1">
                <a:latin typeface="Avenir Roman"/>
              </a:rPr>
              <a:t>to</a:t>
            </a:r>
            <a:r>
              <a:rPr lang="nl-BE" sz="1800" dirty="0">
                <a:latin typeface="Avenir Roman"/>
              </a:rPr>
              <a:t> construct </a:t>
            </a:r>
            <a:r>
              <a:rPr lang="nl-BE" sz="1800" dirty="0" err="1">
                <a:latin typeface="Avenir Roman"/>
              </a:rPr>
              <a:t>the</a:t>
            </a:r>
            <a:r>
              <a:rPr lang="nl-BE" sz="1800" dirty="0">
                <a:latin typeface="Avenir Roman"/>
              </a:rPr>
              <a:t> right </a:t>
            </a:r>
            <a:r>
              <a:rPr lang="nl-BE" sz="1800" dirty="0" err="1">
                <a:latin typeface="Avenir Roman"/>
              </a:rPr>
              <a:t>messages</a:t>
            </a:r>
            <a:r>
              <a:rPr lang="nl-BE" sz="1800" dirty="0">
                <a:latin typeface="Avenir Roman"/>
              </a:rPr>
              <a:t> and </a:t>
            </a:r>
            <a:r>
              <a:rPr lang="nl-BE" sz="1800" dirty="0" err="1">
                <a:latin typeface="Avenir Roman"/>
              </a:rPr>
              <a:t>process</a:t>
            </a:r>
            <a:r>
              <a:rPr lang="nl-BE" sz="1800" dirty="0">
                <a:latin typeface="Avenir Roman"/>
              </a:rPr>
              <a:t> </a:t>
            </a:r>
            <a:r>
              <a:rPr lang="nl-BE" sz="1800" dirty="0" err="1">
                <a:latin typeface="Avenir Roman"/>
              </a:rPr>
              <a:t>them</a:t>
            </a:r>
            <a:r>
              <a:rPr lang="nl-BE" sz="1800" dirty="0">
                <a:latin typeface="Avenir Roman"/>
              </a:rPr>
              <a:t> </a:t>
            </a:r>
            <a:r>
              <a:rPr lang="nl-BE" sz="1800" dirty="0" err="1">
                <a:latin typeface="Avenir Roman"/>
              </a:rPr>
              <a:t>attentively</a:t>
            </a:r>
            <a:r>
              <a:rPr lang="nl-BE" sz="1800" dirty="0">
                <a:latin typeface="Avenir Roman"/>
              </a:rPr>
              <a:t>. </a:t>
            </a:r>
          </a:p>
          <a:p>
            <a:pPr marL="180975" indent="-180975">
              <a:lnSpc>
                <a:spcPct val="90000"/>
              </a:lnSpc>
              <a:buFont typeface="Arial" panose="020B0604020202020204" pitchFamily="34" charset="0"/>
              <a:buChar char="•"/>
            </a:pPr>
            <a:r>
              <a:rPr lang="nl-BE" sz="1800" dirty="0" err="1">
                <a:latin typeface="Avenir Roman"/>
              </a:rPr>
              <a:t>When</a:t>
            </a:r>
            <a:r>
              <a:rPr lang="nl-BE" sz="1800" dirty="0">
                <a:latin typeface="Avenir Roman"/>
              </a:rPr>
              <a:t> </a:t>
            </a:r>
            <a:r>
              <a:rPr lang="nl-BE" sz="1800" dirty="0" err="1">
                <a:latin typeface="Avenir Roman"/>
              </a:rPr>
              <a:t>people</a:t>
            </a:r>
            <a:r>
              <a:rPr lang="nl-BE" sz="1800" dirty="0">
                <a:latin typeface="Avenir Roman"/>
              </a:rPr>
              <a:t> share a </a:t>
            </a:r>
            <a:r>
              <a:rPr lang="nl-BE" sz="1800" dirty="0" err="1">
                <a:latin typeface="Avenir Roman"/>
              </a:rPr>
              <a:t>social</a:t>
            </a:r>
            <a:r>
              <a:rPr lang="nl-BE" sz="1800" dirty="0">
                <a:latin typeface="Avenir Roman"/>
              </a:rPr>
              <a:t> </a:t>
            </a:r>
            <a:r>
              <a:rPr lang="nl-BE" sz="1800" dirty="0" err="1">
                <a:latin typeface="Avenir Roman"/>
              </a:rPr>
              <a:t>identity</a:t>
            </a:r>
            <a:r>
              <a:rPr lang="nl-BE" sz="1800" dirty="0">
                <a:latin typeface="Avenir Roman"/>
              </a:rPr>
              <a:t>, </a:t>
            </a:r>
            <a:r>
              <a:rPr lang="nl-BE" sz="1800" dirty="0" err="1">
                <a:latin typeface="Avenir Roman"/>
              </a:rPr>
              <a:t>they</a:t>
            </a:r>
            <a:r>
              <a:rPr lang="nl-BE" sz="1800" dirty="0">
                <a:latin typeface="Avenir Roman"/>
              </a:rPr>
              <a:t> </a:t>
            </a:r>
            <a:r>
              <a:rPr lang="nl-BE" sz="1800" dirty="0" err="1">
                <a:latin typeface="Avenir Roman"/>
              </a:rPr>
              <a:t>will</a:t>
            </a:r>
            <a:r>
              <a:rPr lang="nl-BE" sz="1800" dirty="0">
                <a:latin typeface="Avenir Roman"/>
              </a:rPr>
              <a:t> </a:t>
            </a:r>
            <a:r>
              <a:rPr lang="nl-BE" sz="1800" dirty="0" err="1">
                <a:latin typeface="Avenir Roman"/>
              </a:rPr>
              <a:t>be</a:t>
            </a:r>
            <a:r>
              <a:rPr lang="nl-BE" sz="1800" dirty="0">
                <a:latin typeface="Avenir Roman"/>
              </a:rPr>
              <a:t> more </a:t>
            </a:r>
            <a:r>
              <a:rPr lang="nl-BE" sz="1800" dirty="0" err="1">
                <a:latin typeface="Avenir Roman"/>
              </a:rPr>
              <a:t>motivated</a:t>
            </a:r>
            <a:r>
              <a:rPr lang="nl-BE" sz="1800" dirty="0">
                <a:latin typeface="Avenir Roman"/>
              </a:rPr>
              <a:t> </a:t>
            </a:r>
            <a:r>
              <a:rPr lang="nl-BE" sz="1800" dirty="0" err="1">
                <a:latin typeface="Avenir Roman"/>
              </a:rPr>
              <a:t>to</a:t>
            </a:r>
            <a:r>
              <a:rPr lang="nl-BE" sz="1800" dirty="0">
                <a:latin typeface="Avenir Roman"/>
              </a:rPr>
              <a:t> do </a:t>
            </a:r>
            <a:r>
              <a:rPr lang="nl-BE" sz="1800" dirty="0" err="1">
                <a:latin typeface="Avenir Roman"/>
              </a:rPr>
              <a:t>the</a:t>
            </a:r>
            <a:r>
              <a:rPr lang="nl-BE" sz="1800" dirty="0">
                <a:latin typeface="Avenir Roman"/>
              </a:rPr>
              <a:t> hard </a:t>
            </a:r>
            <a:r>
              <a:rPr lang="nl-BE" sz="1800" dirty="0" err="1">
                <a:latin typeface="Avenir Roman"/>
              </a:rPr>
              <a:t>conversational</a:t>
            </a:r>
            <a:r>
              <a:rPr lang="nl-BE" sz="1800" dirty="0">
                <a:latin typeface="Avenir Roman"/>
              </a:rPr>
              <a:t> </a:t>
            </a:r>
            <a:r>
              <a:rPr lang="nl-BE" sz="1800" dirty="0" err="1">
                <a:latin typeface="Avenir Roman"/>
              </a:rPr>
              <a:t>work</a:t>
            </a:r>
            <a:r>
              <a:rPr lang="nl-BE" sz="1800" dirty="0">
                <a:latin typeface="Avenir Roman"/>
              </a:rPr>
              <a:t>.  </a:t>
            </a:r>
          </a:p>
          <a:p>
            <a:pPr marL="180975" indent="-180975">
              <a:lnSpc>
                <a:spcPct val="90000"/>
              </a:lnSpc>
              <a:buFont typeface="Arial" panose="020B0604020202020204" pitchFamily="34" charset="0"/>
              <a:buChar char="•"/>
            </a:pPr>
            <a:endParaRPr lang="nl-BE"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a:t>
            </a:r>
            <a:br>
              <a:rPr lang="en-US" sz="3200" b="0" dirty="0">
                <a:solidFill>
                  <a:srgbClr val="22568B"/>
                </a:solidFill>
                <a:latin typeface="Avenir Roman" panose="02000503020000020003" pitchFamily="2" charset="0"/>
              </a:rPr>
            </a:br>
            <a:r>
              <a:rPr lang="en-US" sz="3200" b="0" dirty="0">
                <a:solidFill>
                  <a:srgbClr val="22568B"/>
                </a:solidFill>
                <a:latin typeface="Avenir Roman" panose="02000503020000020003" pitchFamily="2" charset="0"/>
              </a:rPr>
              <a:t>to effective communication </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pic>
        <p:nvPicPr>
          <p:cNvPr id="1026" name="Picture 2" descr="coach of the other team complaining at the referee">
            <a:extLst>
              <a:ext uri="{FF2B5EF4-FFF2-40B4-BE49-F238E27FC236}">
                <a16:creationId xmlns:a16="http://schemas.microsoft.com/office/drawing/2014/main" id="{023A3056-EEEB-4FE3-AF29-CB7CB7DE38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6559" y="3331126"/>
            <a:ext cx="2717442" cy="1812374"/>
          </a:xfrm>
          <a:prstGeom prst="rect">
            <a:avLst/>
          </a:prstGeom>
          <a:noFill/>
          <a:effectLst>
            <a:softEdge rad="2921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9956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9</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17637" y="2914141"/>
            <a:ext cx="8187856" cy="2115059"/>
          </a:xfrm>
        </p:spPr>
        <p:txBody>
          <a:bodyPr>
            <a:normAutofit lnSpcReduction="10000"/>
          </a:bodyPr>
          <a:lstStyle/>
          <a:p>
            <a:pPr marL="180975" indent="-180975">
              <a:lnSpc>
                <a:spcPct val="90000"/>
              </a:lnSpc>
              <a:buFont typeface="Arial" panose="020B0604020202020204" pitchFamily="34" charset="0"/>
              <a:buChar char="•"/>
            </a:pPr>
            <a:r>
              <a:rPr lang="nl-BE" sz="1800" dirty="0">
                <a:latin typeface="Avenir Roman"/>
              </a:rPr>
              <a:t>People are more </a:t>
            </a:r>
            <a:r>
              <a:rPr lang="nl-BE" sz="1800" dirty="0" err="1">
                <a:latin typeface="Avenir Roman"/>
              </a:rPr>
              <a:t>likely</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send</a:t>
            </a:r>
            <a:r>
              <a:rPr lang="nl-BE" sz="1800" dirty="0">
                <a:latin typeface="Avenir Roman"/>
              </a:rPr>
              <a:t> </a:t>
            </a:r>
            <a:r>
              <a:rPr lang="nl-BE" sz="1800" dirty="0" err="1">
                <a:latin typeface="Avenir Roman"/>
              </a:rPr>
              <a:t>messages</a:t>
            </a:r>
            <a:r>
              <a:rPr lang="nl-BE" sz="1800" dirty="0">
                <a:latin typeface="Avenir Roman"/>
              </a:rPr>
              <a:t> </a:t>
            </a:r>
            <a:r>
              <a:rPr lang="nl-BE" sz="1800" dirty="0" err="1">
                <a:latin typeface="Avenir Roman"/>
              </a:rPr>
              <a:t>to</a:t>
            </a:r>
            <a:r>
              <a:rPr lang="nl-BE" sz="1800" dirty="0">
                <a:latin typeface="Avenir Roman"/>
              </a:rPr>
              <a:t> </a:t>
            </a:r>
            <a:r>
              <a:rPr lang="nl-BE" sz="1800" dirty="0" err="1">
                <a:latin typeface="Avenir Roman"/>
              </a:rPr>
              <a:t>other</a:t>
            </a:r>
            <a:r>
              <a:rPr lang="nl-BE" sz="1800" dirty="0">
                <a:latin typeface="Avenir Roman"/>
              </a:rPr>
              <a:t> members of </a:t>
            </a:r>
            <a:r>
              <a:rPr lang="nl-BE" sz="1800" dirty="0" err="1">
                <a:latin typeface="Avenir Roman"/>
              </a:rPr>
              <a:t>their</a:t>
            </a:r>
            <a:r>
              <a:rPr lang="nl-BE" sz="1800" dirty="0">
                <a:latin typeface="Avenir Roman"/>
              </a:rPr>
              <a:t> </a:t>
            </a:r>
            <a:r>
              <a:rPr lang="nl-BE" sz="1800" dirty="0" err="1">
                <a:latin typeface="Avenir Roman"/>
              </a:rPr>
              <a:t>ingroup</a:t>
            </a:r>
            <a:r>
              <a:rPr lang="nl-BE" sz="1800" dirty="0">
                <a:latin typeface="Avenir Roman"/>
              </a:rPr>
              <a:t> </a:t>
            </a:r>
            <a:r>
              <a:rPr lang="nl-BE" sz="1800" dirty="0" err="1">
                <a:latin typeface="Avenir Roman"/>
              </a:rPr>
              <a:t>than</a:t>
            </a:r>
            <a:r>
              <a:rPr lang="nl-BE" sz="1800" dirty="0">
                <a:latin typeface="Avenir Roman"/>
              </a:rPr>
              <a:t> </a:t>
            </a:r>
            <a:r>
              <a:rPr lang="nl-BE" sz="1800" dirty="0" err="1">
                <a:latin typeface="Avenir Roman"/>
              </a:rPr>
              <a:t>to</a:t>
            </a:r>
            <a:r>
              <a:rPr lang="nl-BE" sz="1800" dirty="0">
                <a:latin typeface="Avenir Roman"/>
              </a:rPr>
              <a:t> members of </a:t>
            </a:r>
            <a:r>
              <a:rPr lang="nl-BE" sz="1800" dirty="0" err="1">
                <a:latin typeface="Avenir Roman"/>
              </a:rPr>
              <a:t>outgroups</a:t>
            </a:r>
            <a:r>
              <a:rPr lang="nl-BE" sz="1800" dirty="0">
                <a:latin typeface="Avenir Roman"/>
              </a:rPr>
              <a:t>.</a:t>
            </a:r>
          </a:p>
          <a:p>
            <a:pPr marL="180975" indent="-180975">
              <a:lnSpc>
                <a:spcPct val="90000"/>
              </a:lnSpc>
              <a:buFont typeface="Arial" panose="020B0604020202020204" pitchFamily="34" charset="0"/>
              <a:buChar char="•"/>
            </a:pPr>
            <a:r>
              <a:rPr lang="nl-BE" sz="1800" dirty="0">
                <a:latin typeface="Avenir Roman"/>
              </a:rPr>
              <a:t>Level of </a:t>
            </a:r>
            <a:r>
              <a:rPr lang="nl-BE" sz="1800" dirty="0" err="1">
                <a:latin typeface="Avenir Roman"/>
              </a:rPr>
              <a:t>identification</a:t>
            </a:r>
            <a:r>
              <a:rPr lang="nl-BE" sz="1800" dirty="0">
                <a:latin typeface="Avenir Roman"/>
              </a:rPr>
              <a:t> </a:t>
            </a:r>
            <a:r>
              <a:rPr lang="nl-BE" sz="1800" dirty="0" err="1">
                <a:latin typeface="Avenir Roman"/>
              </a:rPr>
              <a:t>also</a:t>
            </a:r>
            <a:r>
              <a:rPr lang="nl-BE" sz="1800" dirty="0">
                <a:latin typeface="Avenir Roman"/>
              </a:rPr>
              <a:t> </a:t>
            </a:r>
            <a:r>
              <a:rPr lang="nl-BE" sz="1800" dirty="0" err="1">
                <a:latin typeface="Avenir Roman"/>
              </a:rPr>
              <a:t>affects</a:t>
            </a:r>
            <a:r>
              <a:rPr lang="nl-BE" sz="1800" dirty="0">
                <a:latin typeface="Avenir Roman"/>
              </a:rPr>
              <a:t> </a:t>
            </a:r>
            <a:r>
              <a:rPr lang="nl-BE" sz="1800" dirty="0" err="1">
                <a:latin typeface="Avenir Roman"/>
              </a:rPr>
              <a:t>willingness</a:t>
            </a:r>
            <a:r>
              <a:rPr lang="nl-BE" sz="1800" dirty="0">
                <a:latin typeface="Avenir Roman"/>
              </a:rPr>
              <a:t> and type of </a:t>
            </a:r>
            <a:r>
              <a:rPr lang="nl-BE" sz="1800" dirty="0" err="1">
                <a:latin typeface="Avenir Roman"/>
              </a:rPr>
              <a:t>communication</a:t>
            </a:r>
            <a:r>
              <a:rPr lang="nl-BE" sz="1800" dirty="0">
                <a:latin typeface="Avenir Roman"/>
              </a:rPr>
              <a:t>: e.g., more </a:t>
            </a:r>
            <a:r>
              <a:rPr lang="nl-BE" sz="1800" dirty="0" err="1">
                <a:latin typeface="Avenir Roman"/>
              </a:rPr>
              <a:t>highly</a:t>
            </a:r>
            <a:r>
              <a:rPr lang="nl-BE" sz="1800" dirty="0">
                <a:latin typeface="Avenir Roman"/>
              </a:rPr>
              <a:t> </a:t>
            </a:r>
            <a:r>
              <a:rPr lang="nl-BE" sz="1800" dirty="0" err="1">
                <a:latin typeface="Avenir Roman"/>
              </a:rPr>
              <a:t>identified</a:t>
            </a:r>
            <a:r>
              <a:rPr lang="nl-BE" sz="1800" dirty="0">
                <a:latin typeface="Avenir Roman"/>
              </a:rPr>
              <a:t> fans show different </a:t>
            </a:r>
            <a:r>
              <a:rPr lang="nl-BE" sz="1800" dirty="0" err="1">
                <a:latin typeface="Avenir Roman"/>
              </a:rPr>
              <a:t>patterns</a:t>
            </a:r>
            <a:r>
              <a:rPr lang="nl-BE" sz="1800" dirty="0">
                <a:latin typeface="Avenir Roman"/>
              </a:rPr>
              <a:t> of </a:t>
            </a:r>
            <a:r>
              <a:rPr lang="nl-BE" sz="1800" dirty="0" err="1">
                <a:latin typeface="Avenir Roman"/>
              </a:rPr>
              <a:t>communication</a:t>
            </a:r>
            <a:r>
              <a:rPr lang="nl-BE" sz="1800" dirty="0">
                <a:latin typeface="Avenir Roman"/>
              </a:rPr>
              <a:t> </a:t>
            </a:r>
            <a:r>
              <a:rPr lang="nl-BE" sz="1800" dirty="0" err="1">
                <a:latin typeface="Avenir Roman"/>
              </a:rPr>
              <a:t>than</a:t>
            </a:r>
            <a:r>
              <a:rPr lang="nl-BE" sz="1800" dirty="0">
                <a:latin typeface="Avenir Roman"/>
              </a:rPr>
              <a:t> </a:t>
            </a:r>
            <a:r>
              <a:rPr lang="nl-BE" sz="1800" dirty="0" err="1">
                <a:latin typeface="Avenir Roman"/>
              </a:rPr>
              <a:t>less</a:t>
            </a:r>
            <a:r>
              <a:rPr lang="nl-BE" sz="1800" dirty="0">
                <a:latin typeface="Avenir Roman"/>
              </a:rPr>
              <a:t> </a:t>
            </a:r>
            <a:r>
              <a:rPr lang="nl-BE" sz="1800" dirty="0" err="1">
                <a:latin typeface="Avenir Roman"/>
              </a:rPr>
              <a:t>identified</a:t>
            </a:r>
            <a:r>
              <a:rPr lang="nl-BE" sz="1800" dirty="0">
                <a:latin typeface="Avenir Roman"/>
              </a:rPr>
              <a:t> fans </a:t>
            </a:r>
            <a:r>
              <a:rPr lang="nl-BE" sz="1800" dirty="0">
                <a:solidFill>
                  <a:schemeClr val="bg1">
                    <a:lumMod val="50000"/>
                  </a:schemeClr>
                </a:solidFill>
                <a:latin typeface="Avenir Roman"/>
              </a:rPr>
              <a:t>(</a:t>
            </a:r>
            <a:r>
              <a:rPr lang="nl-BE" sz="1800" dirty="0" err="1">
                <a:solidFill>
                  <a:schemeClr val="bg1">
                    <a:lumMod val="50000"/>
                  </a:schemeClr>
                </a:solidFill>
                <a:latin typeface="Avenir Roman"/>
              </a:rPr>
              <a:t>Rocca</a:t>
            </a:r>
            <a:r>
              <a:rPr lang="nl-BE" sz="1800" dirty="0">
                <a:solidFill>
                  <a:schemeClr val="bg1">
                    <a:lumMod val="50000"/>
                  </a:schemeClr>
                </a:solidFill>
                <a:latin typeface="Avenir Roman"/>
              </a:rPr>
              <a:t> &amp; </a:t>
            </a:r>
            <a:r>
              <a:rPr lang="nl-BE" sz="1800" dirty="0" err="1">
                <a:solidFill>
                  <a:schemeClr val="bg1">
                    <a:lumMod val="50000"/>
                  </a:schemeClr>
                </a:solidFill>
                <a:latin typeface="Avenir Roman"/>
              </a:rPr>
              <a:t>Vogl</a:t>
            </a:r>
            <a:r>
              <a:rPr lang="nl-BE" sz="1800" dirty="0">
                <a:solidFill>
                  <a:schemeClr val="bg1">
                    <a:lumMod val="50000"/>
                  </a:schemeClr>
                </a:solidFill>
                <a:latin typeface="Avenir Roman"/>
              </a:rPr>
              <a:t>-Bauer, 1999).</a:t>
            </a:r>
          </a:p>
          <a:p>
            <a:pPr marL="180975" indent="-180975">
              <a:lnSpc>
                <a:spcPct val="90000"/>
              </a:lnSpc>
              <a:buFont typeface="Arial" panose="020B0604020202020204" pitchFamily="34" charset="0"/>
              <a:buChar char="•"/>
            </a:pPr>
            <a:r>
              <a:rPr lang="nl-BE" sz="1800" dirty="0">
                <a:solidFill>
                  <a:schemeClr val="tx1"/>
                </a:solidFill>
                <a:latin typeface="Avenir Roman"/>
              </a:rPr>
              <a:t>It </a:t>
            </a:r>
            <a:r>
              <a:rPr lang="nl-BE" sz="1800" dirty="0" err="1">
                <a:solidFill>
                  <a:schemeClr val="tx1"/>
                </a:solidFill>
                <a:latin typeface="Avenir Roman"/>
              </a:rPr>
              <a:t>also</a:t>
            </a:r>
            <a:r>
              <a:rPr lang="nl-BE" sz="1800" dirty="0">
                <a:solidFill>
                  <a:schemeClr val="tx1"/>
                </a:solidFill>
                <a:latin typeface="Avenir Roman"/>
              </a:rPr>
              <a:t> </a:t>
            </a:r>
            <a:r>
              <a:rPr lang="nl-BE" sz="1800" dirty="0" err="1">
                <a:solidFill>
                  <a:schemeClr val="tx1"/>
                </a:solidFill>
                <a:latin typeface="Avenir Roman"/>
              </a:rPr>
              <a:t>shapes</a:t>
            </a:r>
            <a:r>
              <a:rPr lang="nl-BE" sz="1800" dirty="0">
                <a:solidFill>
                  <a:schemeClr val="tx1"/>
                </a:solidFill>
                <a:latin typeface="Avenir Roman"/>
              </a:rPr>
              <a:t> </a:t>
            </a:r>
            <a:r>
              <a:rPr lang="nl-BE" sz="1800" dirty="0" err="1">
                <a:solidFill>
                  <a:schemeClr val="tx1"/>
                </a:solidFill>
                <a:latin typeface="Avenir Roman"/>
              </a:rPr>
              <a:t>one’s</a:t>
            </a:r>
            <a:r>
              <a:rPr lang="nl-BE" sz="1800" dirty="0">
                <a:solidFill>
                  <a:schemeClr val="tx1"/>
                </a:solidFill>
                <a:latin typeface="Avenir Roman"/>
              </a:rPr>
              <a:t> </a:t>
            </a:r>
            <a:r>
              <a:rPr lang="nl-BE" sz="1800" dirty="0" err="1">
                <a:solidFill>
                  <a:schemeClr val="tx1"/>
                </a:solidFill>
                <a:latin typeface="Avenir Roman"/>
              </a:rPr>
              <a:t>openness</a:t>
            </a:r>
            <a:r>
              <a:rPr lang="nl-BE" sz="1800" dirty="0">
                <a:solidFill>
                  <a:schemeClr val="tx1"/>
                </a:solidFill>
                <a:latin typeface="Avenir Roman"/>
              </a:rPr>
              <a:t> </a:t>
            </a:r>
            <a:r>
              <a:rPr lang="nl-BE" sz="1800" dirty="0" err="1">
                <a:solidFill>
                  <a:schemeClr val="tx1"/>
                </a:solidFill>
                <a:latin typeface="Avenir Roman"/>
              </a:rPr>
              <a:t>to</a:t>
            </a:r>
            <a:r>
              <a:rPr lang="nl-BE" sz="1800" dirty="0">
                <a:solidFill>
                  <a:schemeClr val="tx1"/>
                </a:solidFill>
                <a:latin typeface="Avenir Roman"/>
              </a:rPr>
              <a:t> </a:t>
            </a:r>
            <a:r>
              <a:rPr lang="nl-BE" sz="1800" dirty="0" err="1">
                <a:solidFill>
                  <a:schemeClr val="tx1"/>
                </a:solidFill>
                <a:latin typeface="Avenir Roman"/>
              </a:rPr>
              <a:t>others</a:t>
            </a:r>
            <a:r>
              <a:rPr lang="nl-BE" sz="1800" dirty="0">
                <a:solidFill>
                  <a:schemeClr val="tx1"/>
                </a:solidFill>
                <a:latin typeface="Avenir Roman"/>
              </a:rPr>
              <a:t>’ </a:t>
            </a:r>
            <a:r>
              <a:rPr lang="nl-BE" sz="1800" dirty="0" err="1">
                <a:solidFill>
                  <a:schemeClr val="tx1"/>
                </a:solidFill>
                <a:latin typeface="Avenir Roman"/>
              </a:rPr>
              <a:t>communication</a:t>
            </a:r>
            <a:r>
              <a:rPr lang="nl-BE" sz="1800" dirty="0">
                <a:solidFill>
                  <a:schemeClr val="tx1"/>
                </a:solidFill>
                <a:latin typeface="Avenir Roman"/>
              </a:rPr>
              <a:t>: e.g., </a:t>
            </a:r>
            <a:r>
              <a:rPr lang="nl-BE" sz="1800" dirty="0" err="1">
                <a:solidFill>
                  <a:schemeClr val="tx1"/>
                </a:solidFill>
                <a:latin typeface="Avenir Roman"/>
              </a:rPr>
              <a:t>when</a:t>
            </a:r>
            <a:r>
              <a:rPr lang="nl-BE" sz="1800" dirty="0">
                <a:solidFill>
                  <a:schemeClr val="tx1"/>
                </a:solidFill>
                <a:latin typeface="Avenir Roman"/>
              </a:rPr>
              <a:t> coach is </a:t>
            </a:r>
            <a:r>
              <a:rPr lang="nl-BE" sz="1800" dirty="0" err="1">
                <a:solidFill>
                  <a:schemeClr val="tx1"/>
                </a:solidFill>
                <a:latin typeface="Avenir Roman"/>
              </a:rPr>
              <a:t>considered</a:t>
            </a:r>
            <a:r>
              <a:rPr lang="nl-BE" sz="1800" dirty="0">
                <a:solidFill>
                  <a:schemeClr val="tx1"/>
                </a:solidFill>
                <a:latin typeface="Avenir Roman"/>
              </a:rPr>
              <a:t> </a:t>
            </a:r>
            <a:r>
              <a:rPr lang="nl-BE" sz="1800" dirty="0" err="1">
                <a:solidFill>
                  <a:schemeClr val="tx1"/>
                </a:solidFill>
                <a:latin typeface="Avenir Roman"/>
              </a:rPr>
              <a:t>to</a:t>
            </a:r>
            <a:r>
              <a:rPr lang="nl-BE" sz="1800" dirty="0">
                <a:solidFill>
                  <a:schemeClr val="tx1"/>
                </a:solidFill>
                <a:latin typeface="Avenir Roman"/>
              </a:rPr>
              <a:t> </a:t>
            </a:r>
            <a:r>
              <a:rPr lang="nl-BE" sz="1800" dirty="0" err="1">
                <a:solidFill>
                  <a:schemeClr val="tx1"/>
                </a:solidFill>
                <a:latin typeface="Avenir Roman"/>
              </a:rPr>
              <a:t>be</a:t>
            </a:r>
            <a:r>
              <a:rPr lang="nl-BE" sz="1800" dirty="0">
                <a:solidFill>
                  <a:schemeClr val="tx1"/>
                </a:solidFill>
                <a:latin typeface="Avenir Roman"/>
              </a:rPr>
              <a:t> </a:t>
            </a:r>
            <a:r>
              <a:rPr lang="nl-BE" sz="1800" dirty="0" err="1">
                <a:solidFill>
                  <a:schemeClr val="tx1"/>
                </a:solidFill>
                <a:latin typeface="Avenir Roman"/>
              </a:rPr>
              <a:t>ingroup</a:t>
            </a:r>
            <a:r>
              <a:rPr lang="nl-BE" sz="1800" dirty="0">
                <a:solidFill>
                  <a:schemeClr val="tx1"/>
                </a:solidFill>
                <a:latin typeface="Avenir Roman"/>
              </a:rPr>
              <a:t> member, more </a:t>
            </a:r>
            <a:r>
              <a:rPr lang="nl-BE" sz="1800" dirty="0" err="1">
                <a:solidFill>
                  <a:schemeClr val="tx1"/>
                </a:solidFill>
                <a:latin typeface="Avenir Roman"/>
              </a:rPr>
              <a:t>symmetrical</a:t>
            </a:r>
            <a:r>
              <a:rPr lang="nl-BE" sz="1800" dirty="0">
                <a:solidFill>
                  <a:schemeClr val="tx1"/>
                </a:solidFill>
                <a:latin typeface="Avenir Roman"/>
              </a:rPr>
              <a:t> </a:t>
            </a:r>
            <a:r>
              <a:rPr lang="nl-BE" sz="1800" dirty="0" err="1">
                <a:solidFill>
                  <a:schemeClr val="tx1"/>
                </a:solidFill>
                <a:latin typeface="Avenir Roman"/>
              </a:rPr>
              <a:t>communication</a:t>
            </a:r>
            <a:r>
              <a:rPr lang="nl-BE" sz="1800" dirty="0">
                <a:solidFill>
                  <a:schemeClr val="tx1"/>
                </a:solidFill>
                <a:latin typeface="Avenir Roman"/>
              </a:rPr>
              <a:t> </a:t>
            </a:r>
            <a:r>
              <a:rPr lang="nl-BE" sz="1800" dirty="0" err="1">
                <a:solidFill>
                  <a:schemeClr val="tx1"/>
                </a:solidFill>
                <a:latin typeface="Avenir Roman"/>
              </a:rPr>
              <a:t>emerged</a:t>
            </a:r>
            <a:r>
              <a:rPr lang="nl-BE" sz="1800" dirty="0">
                <a:solidFill>
                  <a:schemeClr val="tx1"/>
                </a:solidFill>
                <a:latin typeface="Avenir Roman"/>
              </a:rPr>
              <a:t> </a:t>
            </a:r>
            <a:r>
              <a:rPr lang="nl-BE" sz="1800" dirty="0">
                <a:solidFill>
                  <a:schemeClr val="bg1">
                    <a:lumMod val="65000"/>
                  </a:schemeClr>
                </a:solidFill>
                <a:latin typeface="Avenir Roman"/>
              </a:rPr>
              <a:t>(</a:t>
            </a:r>
            <a:r>
              <a:rPr lang="nl-BE" sz="1800" dirty="0" err="1">
                <a:solidFill>
                  <a:schemeClr val="bg1">
                    <a:lumMod val="65000"/>
                  </a:schemeClr>
                </a:solidFill>
                <a:latin typeface="Avenir Roman"/>
              </a:rPr>
              <a:t>Cranmer</a:t>
            </a:r>
            <a:r>
              <a:rPr lang="nl-BE" sz="1800" dirty="0">
                <a:solidFill>
                  <a:schemeClr val="bg1">
                    <a:lumMod val="65000"/>
                  </a:schemeClr>
                </a:solidFill>
                <a:latin typeface="Avenir Roman"/>
              </a:rPr>
              <a:t> &amp; </a:t>
            </a:r>
            <a:r>
              <a:rPr lang="nl-BE" sz="1800" dirty="0" err="1">
                <a:solidFill>
                  <a:schemeClr val="bg1">
                    <a:lumMod val="65000"/>
                  </a:schemeClr>
                </a:solidFill>
                <a:latin typeface="Avenir Roman"/>
              </a:rPr>
              <a:t>Myers</a:t>
            </a:r>
            <a:r>
              <a:rPr lang="nl-BE" sz="1800" dirty="0">
                <a:solidFill>
                  <a:schemeClr val="bg1">
                    <a:lumMod val="65000"/>
                  </a:schemeClr>
                </a:solidFill>
                <a:latin typeface="Avenir Roman"/>
              </a:rPr>
              <a:t>, 2015). </a:t>
            </a:r>
          </a:p>
          <a:p>
            <a:pPr marL="342900" indent="-342900">
              <a:lnSpc>
                <a:spcPct val="90000"/>
              </a:lnSpc>
              <a:buFont typeface="Arial" panose="020B0604020202020204" pitchFamily="34" charset="0"/>
              <a:buChar char="•"/>
            </a:pPr>
            <a:endParaRPr lang="nl-BE" dirty="0">
              <a:latin typeface="Avenir Roman"/>
            </a:endParaRPr>
          </a:p>
          <a:p>
            <a:pPr marL="342900" indent="-342900">
              <a:lnSpc>
                <a:spcPct val="90000"/>
              </a:lnSpc>
              <a:buFont typeface="Arial" panose="020B0604020202020204" pitchFamily="34" charset="0"/>
              <a:buChar char="•"/>
            </a:pPr>
            <a:endParaRPr lang="nl-BE" dirty="0">
              <a:latin typeface="Avenir Roman"/>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Roman" panose="02000503020000020003" pitchFamily="2" charset="0"/>
              </a:rPr>
              <a:t>A social identity approach to effective communication</a:t>
            </a:r>
            <a:br>
              <a:rPr lang="en-US" sz="3200" b="0" dirty="0">
                <a:solidFill>
                  <a:srgbClr val="22568B"/>
                </a:solidFill>
                <a:latin typeface="Avenir Roman" panose="02000503020000020003" pitchFamily="2" charset="0"/>
              </a:rPr>
            </a:br>
            <a:endParaRPr lang="en-US" sz="3200" b="0" dirty="0">
              <a:solidFill>
                <a:srgbClr val="22568B"/>
              </a:solidFill>
              <a:latin typeface="Avenir Roman"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25769" y="1623374"/>
            <a:ext cx="7171592" cy="1138577"/>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lnSpc>
                <a:spcPct val="100000"/>
              </a:lnSpc>
              <a:spcAft>
                <a:spcPts val="0"/>
              </a:spcAft>
            </a:pPr>
            <a:r>
              <a:rPr lang="en-US" sz="2000" dirty="0">
                <a:solidFill>
                  <a:srgbClr val="4094D1"/>
                </a:solidFill>
                <a:latin typeface="Avenir Roman" panose="02000503020000020003" pitchFamily="2" charset="0"/>
              </a:rPr>
              <a:t>Social identity </a:t>
            </a:r>
            <a:r>
              <a:rPr lang="en-US" sz="2000" dirty="0" err="1">
                <a:solidFill>
                  <a:srgbClr val="4094D1"/>
                </a:solidFill>
                <a:latin typeface="Avenir Roman" panose="02000503020000020003" pitchFamily="2" charset="0"/>
              </a:rPr>
              <a:t>mobilises</a:t>
            </a:r>
            <a:r>
              <a:rPr lang="en-US" sz="2000" dirty="0">
                <a:solidFill>
                  <a:srgbClr val="4094D1"/>
                </a:solidFill>
                <a:latin typeface="Avenir Roman" panose="02000503020000020003" pitchFamily="2" charset="0"/>
              </a:rPr>
              <a:t> communication</a:t>
            </a:r>
          </a:p>
        </p:txBody>
      </p:sp>
      <p:sp>
        <p:nvSpPr>
          <p:cNvPr id="2" name="Rounded Rectangle 1">
            <a:extLst>
              <a:ext uri="{FF2B5EF4-FFF2-40B4-BE49-F238E27FC236}">
                <a16:creationId xmlns:a16="http://schemas.microsoft.com/office/drawing/2014/main" id="{46EB3ACC-4467-CB45-B868-05F3C30EDD8D}"/>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1</a:t>
            </a:r>
          </a:p>
        </p:txBody>
      </p:sp>
    </p:spTree>
    <p:extLst>
      <p:ext uri="{BB962C8B-B14F-4D97-AF65-F5344CB8AC3E}">
        <p14:creationId xmlns:p14="http://schemas.microsoft.com/office/powerpoint/2010/main" val="218618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89B70DD9C08446A8443DF534F7285E" ma:contentTypeVersion="14" ma:contentTypeDescription="Create a new document." ma:contentTypeScope="" ma:versionID="41d56077e916ed79ff31df6f6fbc12af">
  <xsd:schema xmlns:xsd="http://www.w3.org/2001/XMLSchema" xmlns:xs="http://www.w3.org/2001/XMLSchema" xmlns:p="http://schemas.microsoft.com/office/2006/metadata/properties" xmlns:ns3="04677cab-20cd-44d8-974c-14c664890eaa" xmlns:ns4="fd689c1b-2561-4a46-ae04-6449f963ff76" targetNamespace="http://schemas.microsoft.com/office/2006/metadata/properties" ma:root="true" ma:fieldsID="3195cbd6702fdeecf5cb6d49682f7d06" ns3:_="" ns4:_="">
    <xsd:import namespace="04677cab-20cd-44d8-974c-14c664890eaa"/>
    <xsd:import namespace="fd689c1b-2561-4a46-ae04-6449f963ff7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DateTaken" minOccurs="0"/>
                <xsd:element ref="ns4:MediaServiceOCR" minOccurs="0"/>
                <xsd:element ref="ns4:MediaServiceLocation"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677cab-20cd-44d8-974c-14c664890ea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689c1b-2561-4a46-ae04-6449f963ff7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7A907E-5D50-4097-BFC4-4FE7B6A7F250}">
  <ds:schemaRefs>
    <ds:schemaRef ds:uri="http://purl.org/dc/terms/"/>
    <ds:schemaRef ds:uri="fd689c1b-2561-4a46-ae04-6449f963ff76"/>
    <ds:schemaRef ds:uri="http://schemas.microsoft.com/office/2006/documentManagement/types"/>
    <ds:schemaRef ds:uri="http://schemas.openxmlformats.org/package/2006/metadata/core-properties"/>
    <ds:schemaRef ds:uri="http://purl.org/dc/dcmitype/"/>
    <ds:schemaRef ds:uri="04677cab-20cd-44d8-974c-14c664890eaa"/>
    <ds:schemaRef ds:uri="http://schemas.microsoft.com/office/infopath/2007/PartnerControls"/>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D75D09F8-62D7-4669-80AB-FA2ABB276D98}">
  <ds:schemaRefs>
    <ds:schemaRef ds:uri="http://schemas.microsoft.com/sharepoint/v3/contenttype/forms"/>
  </ds:schemaRefs>
</ds:datastoreItem>
</file>

<file path=customXml/itemProps3.xml><?xml version="1.0" encoding="utf-8"?>
<ds:datastoreItem xmlns:ds="http://schemas.openxmlformats.org/officeDocument/2006/customXml" ds:itemID="{2D6E7AD3-A1FE-480F-A11D-7F04CC8C51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4677cab-20cd-44d8-974c-14c664890eaa"/>
    <ds:schemaRef ds:uri="fd689c1b-2561-4a46-ae04-6449f963ff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19170</TotalTime>
  <Words>8387</Words>
  <Application>Microsoft Office PowerPoint</Application>
  <PresentationFormat>On-screen Show (16:9)</PresentationFormat>
  <Paragraphs>140</Paragraphs>
  <Slides>12</Slides>
  <Notes>11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12</vt:i4>
      </vt:variant>
    </vt:vector>
  </HeadingPairs>
  <TitlesOfParts>
    <vt:vector size="24" baseType="lpstr">
      <vt:lpstr>ＭＳ Ｐゴシック</vt:lpstr>
      <vt:lpstr>Al Bayan Plain</vt:lpstr>
      <vt:lpstr>Apple Color Emoji</vt:lpstr>
      <vt:lpstr>Arial</vt:lpstr>
      <vt:lpstr>Avenir Roman</vt:lpstr>
      <vt:lpstr>Beirut</vt:lpstr>
      <vt:lpstr>Bodoni Ornaments</vt:lpstr>
      <vt:lpstr>Calibri</vt:lpstr>
      <vt:lpstr>Calibri Light</vt:lpstr>
      <vt:lpstr>Shree Devanagari 714</vt:lpstr>
      <vt:lpstr>Times New Roman</vt:lpstr>
      <vt:lpstr>Metropolitan</vt:lpstr>
      <vt:lpstr>PowerPoint Presentation</vt:lpstr>
      <vt:lpstr>Background </vt:lpstr>
      <vt:lpstr>The importance of communication in sport  </vt:lpstr>
      <vt:lpstr>Current approaches to effective communication  </vt:lpstr>
      <vt:lpstr>PowerPoint Presentation</vt:lpstr>
      <vt:lpstr>PowerPoint Presentation</vt:lpstr>
      <vt:lpstr>PowerPoint Presentation</vt:lpstr>
      <vt:lpstr>A social identity approach  to effective communication  </vt:lpstr>
      <vt:lpstr>A social identity approach to effective communication </vt:lpstr>
      <vt:lpstr>A social identity approach to effective communication </vt:lpstr>
      <vt:lpstr>A social identity approach to effective communication </vt:lpstr>
      <vt:lpstr>PowerPoint Presentation</vt:lpstr>
    </vt:vector>
  </TitlesOfParts>
  <Company>Sage Publications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we know</dc:title>
  <dc:creator>Martha Sedgwick</dc:creator>
  <cp:lastModifiedBy>Filip Boen</cp:lastModifiedBy>
  <cp:revision>882</cp:revision>
  <cp:lastPrinted>2017-06-27T15:10:23Z</cp:lastPrinted>
  <dcterms:created xsi:type="dcterms:W3CDTF">2012-11-12T22:03:53Z</dcterms:created>
  <dcterms:modified xsi:type="dcterms:W3CDTF">2022-03-15T15:56:34Z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0x010100AF89B70DD9C08446A8443DF534F7285E</vt:lpwstr>
  </property>
</Properties>
</file>